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9" r:id="rId3"/>
    <p:sldId id="260" r:id="rId4"/>
    <p:sldId id="261" r:id="rId5"/>
    <p:sldId id="291" r:id="rId6"/>
    <p:sldId id="265" r:id="rId7"/>
    <p:sldId id="293" r:id="rId8"/>
    <p:sldId id="295" r:id="rId9"/>
    <p:sldId id="274" r:id="rId10"/>
    <p:sldId id="297" r:id="rId11"/>
    <p:sldId id="298" r:id="rId12"/>
    <p:sldId id="365" r:id="rId13"/>
    <p:sldId id="300" r:id="rId14"/>
    <p:sldId id="301" r:id="rId15"/>
    <p:sldId id="302" r:id="rId16"/>
    <p:sldId id="303" r:id="rId17"/>
    <p:sldId id="304" r:id="rId18"/>
    <p:sldId id="305" r:id="rId19"/>
    <p:sldId id="306" r:id="rId20"/>
    <p:sldId id="366" r:id="rId21"/>
    <p:sldId id="308" r:id="rId22"/>
    <p:sldId id="309" r:id="rId23"/>
    <p:sldId id="367" r:id="rId24"/>
    <p:sldId id="310" r:id="rId25"/>
    <p:sldId id="368" r:id="rId26"/>
    <p:sldId id="312" r:id="rId27"/>
    <p:sldId id="313" r:id="rId28"/>
    <p:sldId id="369" r:id="rId29"/>
    <p:sldId id="315" r:id="rId30"/>
    <p:sldId id="316" r:id="rId31"/>
    <p:sldId id="317" r:id="rId32"/>
    <p:sldId id="318" r:id="rId33"/>
    <p:sldId id="370" r:id="rId34"/>
    <p:sldId id="320" r:id="rId35"/>
    <p:sldId id="321" r:id="rId36"/>
    <p:sldId id="322" r:id="rId37"/>
    <p:sldId id="323" r:id="rId38"/>
    <p:sldId id="324" r:id="rId39"/>
    <p:sldId id="326" r:id="rId40"/>
    <p:sldId id="327" r:id="rId41"/>
    <p:sldId id="328" r:id="rId42"/>
    <p:sldId id="329" r:id="rId43"/>
    <p:sldId id="330" r:id="rId44"/>
    <p:sldId id="331" r:id="rId45"/>
    <p:sldId id="371" r:id="rId46"/>
    <p:sldId id="333" r:id="rId47"/>
    <p:sldId id="334" r:id="rId48"/>
    <p:sldId id="335" r:id="rId49"/>
    <p:sldId id="372" r:id="rId50"/>
    <p:sldId id="337" r:id="rId51"/>
    <p:sldId id="338" r:id="rId52"/>
    <p:sldId id="339" r:id="rId53"/>
    <p:sldId id="340" r:id="rId54"/>
    <p:sldId id="341" r:id="rId55"/>
    <p:sldId id="342" r:id="rId56"/>
    <p:sldId id="272" r:id="rId57"/>
    <p:sldId id="343" r:id="rId58"/>
    <p:sldId id="344" r:id="rId59"/>
    <p:sldId id="345" r:id="rId60"/>
    <p:sldId id="346" r:id="rId61"/>
    <p:sldId id="347" r:id="rId62"/>
    <p:sldId id="348" r:id="rId63"/>
    <p:sldId id="349" r:id="rId64"/>
    <p:sldId id="350" r:id="rId65"/>
    <p:sldId id="351" r:id="rId66"/>
    <p:sldId id="352" r:id="rId67"/>
    <p:sldId id="353" r:id="rId68"/>
    <p:sldId id="354" r:id="rId69"/>
    <p:sldId id="355" r:id="rId70"/>
    <p:sldId id="356" r:id="rId71"/>
    <p:sldId id="357" r:id="rId72"/>
    <p:sldId id="358" r:id="rId73"/>
    <p:sldId id="285" r:id="rId74"/>
    <p:sldId id="290" r:id="rId75"/>
    <p:sldId id="360" r:id="rId76"/>
    <p:sldId id="361" r:id="rId77"/>
    <p:sldId id="362" r:id="rId78"/>
    <p:sldId id="363" r:id="rId79"/>
    <p:sldId id="364" r:id="rId8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0F1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118" d="100"/>
          <a:sy n="118" d="100"/>
        </p:scale>
        <p:origin x="3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A15B3-2FA5-4D8F-8F88-93364AF2D693}" type="datetimeFigureOut">
              <a:rPr lang="de-CH" smtClean="0"/>
              <a:t>17.06.2021</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01C50-F6CC-434C-9E7B-D0AB03644A91}" type="slidenum">
              <a:rPr lang="de-CH" smtClean="0"/>
              <a:t>‹Nr.›</a:t>
            </a:fld>
            <a:endParaRPr lang="de-CH"/>
          </a:p>
        </p:txBody>
      </p:sp>
    </p:spTree>
    <p:extLst>
      <p:ext uri="{BB962C8B-B14F-4D97-AF65-F5344CB8AC3E}">
        <p14:creationId xmlns:p14="http://schemas.microsoft.com/office/powerpoint/2010/main" val="225811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6</a:t>
            </a:fld>
            <a:endParaRPr lang="de-CH"/>
          </a:p>
        </p:txBody>
      </p:sp>
    </p:spTree>
    <p:extLst>
      <p:ext uri="{BB962C8B-B14F-4D97-AF65-F5344CB8AC3E}">
        <p14:creationId xmlns:p14="http://schemas.microsoft.com/office/powerpoint/2010/main" val="443838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34</a:t>
            </a:fld>
            <a:endParaRPr lang="de-CH"/>
          </a:p>
        </p:txBody>
      </p:sp>
    </p:spTree>
    <p:extLst>
      <p:ext uri="{BB962C8B-B14F-4D97-AF65-F5344CB8AC3E}">
        <p14:creationId xmlns:p14="http://schemas.microsoft.com/office/powerpoint/2010/main" val="2877273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35</a:t>
            </a:fld>
            <a:endParaRPr lang="de-CH"/>
          </a:p>
        </p:txBody>
      </p:sp>
    </p:spTree>
    <p:extLst>
      <p:ext uri="{BB962C8B-B14F-4D97-AF65-F5344CB8AC3E}">
        <p14:creationId xmlns:p14="http://schemas.microsoft.com/office/powerpoint/2010/main" val="718217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37</a:t>
            </a:fld>
            <a:endParaRPr lang="de-CH"/>
          </a:p>
        </p:txBody>
      </p:sp>
    </p:spTree>
    <p:extLst>
      <p:ext uri="{BB962C8B-B14F-4D97-AF65-F5344CB8AC3E}">
        <p14:creationId xmlns:p14="http://schemas.microsoft.com/office/powerpoint/2010/main" val="1581305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38</a:t>
            </a:fld>
            <a:endParaRPr lang="de-CH"/>
          </a:p>
        </p:txBody>
      </p:sp>
    </p:spTree>
    <p:extLst>
      <p:ext uri="{BB962C8B-B14F-4D97-AF65-F5344CB8AC3E}">
        <p14:creationId xmlns:p14="http://schemas.microsoft.com/office/powerpoint/2010/main" val="1839516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40</a:t>
            </a:fld>
            <a:endParaRPr lang="de-CH"/>
          </a:p>
        </p:txBody>
      </p:sp>
    </p:spTree>
    <p:extLst>
      <p:ext uri="{BB962C8B-B14F-4D97-AF65-F5344CB8AC3E}">
        <p14:creationId xmlns:p14="http://schemas.microsoft.com/office/powerpoint/2010/main" val="131651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41</a:t>
            </a:fld>
            <a:endParaRPr lang="de-CH"/>
          </a:p>
        </p:txBody>
      </p:sp>
    </p:spTree>
    <p:extLst>
      <p:ext uri="{BB962C8B-B14F-4D97-AF65-F5344CB8AC3E}">
        <p14:creationId xmlns:p14="http://schemas.microsoft.com/office/powerpoint/2010/main" val="1559872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42</a:t>
            </a:fld>
            <a:endParaRPr lang="de-CH"/>
          </a:p>
        </p:txBody>
      </p:sp>
    </p:spTree>
    <p:extLst>
      <p:ext uri="{BB962C8B-B14F-4D97-AF65-F5344CB8AC3E}">
        <p14:creationId xmlns:p14="http://schemas.microsoft.com/office/powerpoint/2010/main" val="48709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44</a:t>
            </a:fld>
            <a:endParaRPr lang="de-CH"/>
          </a:p>
        </p:txBody>
      </p:sp>
    </p:spTree>
    <p:extLst>
      <p:ext uri="{BB962C8B-B14F-4D97-AF65-F5344CB8AC3E}">
        <p14:creationId xmlns:p14="http://schemas.microsoft.com/office/powerpoint/2010/main" val="4128332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47</a:t>
            </a:fld>
            <a:endParaRPr lang="de-CH"/>
          </a:p>
        </p:txBody>
      </p:sp>
    </p:spTree>
    <p:extLst>
      <p:ext uri="{BB962C8B-B14F-4D97-AF65-F5344CB8AC3E}">
        <p14:creationId xmlns:p14="http://schemas.microsoft.com/office/powerpoint/2010/main" val="2061417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48</a:t>
            </a:fld>
            <a:endParaRPr lang="de-CH"/>
          </a:p>
        </p:txBody>
      </p:sp>
    </p:spTree>
    <p:extLst>
      <p:ext uri="{BB962C8B-B14F-4D97-AF65-F5344CB8AC3E}">
        <p14:creationId xmlns:p14="http://schemas.microsoft.com/office/powerpoint/2010/main" val="55029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7</a:t>
            </a:fld>
            <a:endParaRPr lang="de-CH"/>
          </a:p>
        </p:txBody>
      </p:sp>
    </p:spTree>
    <p:extLst>
      <p:ext uri="{BB962C8B-B14F-4D97-AF65-F5344CB8AC3E}">
        <p14:creationId xmlns:p14="http://schemas.microsoft.com/office/powerpoint/2010/main" val="3191772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54</a:t>
            </a:fld>
            <a:endParaRPr lang="de-CH"/>
          </a:p>
        </p:txBody>
      </p:sp>
    </p:spTree>
    <p:extLst>
      <p:ext uri="{BB962C8B-B14F-4D97-AF65-F5344CB8AC3E}">
        <p14:creationId xmlns:p14="http://schemas.microsoft.com/office/powerpoint/2010/main" val="100454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15</a:t>
            </a:fld>
            <a:endParaRPr lang="de-CH"/>
          </a:p>
        </p:txBody>
      </p:sp>
    </p:spTree>
    <p:extLst>
      <p:ext uri="{BB962C8B-B14F-4D97-AF65-F5344CB8AC3E}">
        <p14:creationId xmlns:p14="http://schemas.microsoft.com/office/powerpoint/2010/main" val="277292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16</a:t>
            </a:fld>
            <a:endParaRPr lang="de-CH"/>
          </a:p>
        </p:txBody>
      </p:sp>
    </p:spTree>
    <p:extLst>
      <p:ext uri="{BB962C8B-B14F-4D97-AF65-F5344CB8AC3E}">
        <p14:creationId xmlns:p14="http://schemas.microsoft.com/office/powerpoint/2010/main" val="2453122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17</a:t>
            </a:fld>
            <a:endParaRPr lang="de-CH"/>
          </a:p>
        </p:txBody>
      </p:sp>
    </p:spTree>
    <p:extLst>
      <p:ext uri="{BB962C8B-B14F-4D97-AF65-F5344CB8AC3E}">
        <p14:creationId xmlns:p14="http://schemas.microsoft.com/office/powerpoint/2010/main" val="3040274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18</a:t>
            </a:fld>
            <a:endParaRPr lang="de-CH"/>
          </a:p>
        </p:txBody>
      </p:sp>
    </p:spTree>
    <p:extLst>
      <p:ext uri="{BB962C8B-B14F-4D97-AF65-F5344CB8AC3E}">
        <p14:creationId xmlns:p14="http://schemas.microsoft.com/office/powerpoint/2010/main" val="328008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29</a:t>
            </a:fld>
            <a:endParaRPr lang="de-CH"/>
          </a:p>
        </p:txBody>
      </p:sp>
    </p:spTree>
    <p:extLst>
      <p:ext uri="{BB962C8B-B14F-4D97-AF65-F5344CB8AC3E}">
        <p14:creationId xmlns:p14="http://schemas.microsoft.com/office/powerpoint/2010/main" val="197397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32</a:t>
            </a:fld>
            <a:endParaRPr lang="de-CH"/>
          </a:p>
        </p:txBody>
      </p:sp>
    </p:spTree>
    <p:extLst>
      <p:ext uri="{BB962C8B-B14F-4D97-AF65-F5344CB8AC3E}">
        <p14:creationId xmlns:p14="http://schemas.microsoft.com/office/powerpoint/2010/main" val="407052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A101C50-F6CC-434C-9E7B-D0AB03644A91}" type="slidenum">
              <a:rPr lang="de-CH" smtClean="0"/>
              <a:t>33</a:t>
            </a:fld>
            <a:endParaRPr lang="de-CH"/>
          </a:p>
        </p:txBody>
      </p:sp>
    </p:spTree>
    <p:extLst>
      <p:ext uri="{BB962C8B-B14F-4D97-AF65-F5344CB8AC3E}">
        <p14:creationId xmlns:p14="http://schemas.microsoft.com/office/powerpoint/2010/main" val="1883091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Grafik 7" descr="Ein Bild, das Text, ClipArt enthält.&#10;&#10;Automatisch generierte Beschreibung">
            <a:extLst>
              <a:ext uri="{FF2B5EF4-FFF2-40B4-BE49-F238E27FC236}">
                <a16:creationId xmlns:a16="http://schemas.microsoft.com/office/drawing/2014/main" id="{8FE7487C-F11F-46AE-B73A-035F860302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381"/>
          <a:stretch/>
        </p:blipFill>
        <p:spPr>
          <a:xfrm>
            <a:off x="-2633876" y="-72736"/>
            <a:ext cx="14953431" cy="6961909"/>
          </a:xfrm>
          <a:prstGeom prst="rect">
            <a:avLst/>
          </a:prstGeom>
        </p:spPr>
      </p:pic>
      <p:sp>
        <p:nvSpPr>
          <p:cNvPr id="2" name="Titel 1">
            <a:extLst>
              <a:ext uri="{FF2B5EF4-FFF2-40B4-BE49-F238E27FC236}">
                <a16:creationId xmlns:a16="http://schemas.microsoft.com/office/drawing/2014/main" id="{CCD700CE-481F-451E-A242-A7EB8737AA95}"/>
              </a:ext>
            </a:extLst>
          </p:cNvPr>
          <p:cNvSpPr>
            <a:spLocks noGrp="1"/>
          </p:cNvSpPr>
          <p:nvPr>
            <p:ph type="ctrTitle"/>
          </p:nvPr>
        </p:nvSpPr>
        <p:spPr>
          <a:xfrm>
            <a:off x="1524000" y="1940507"/>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de-DE" dirty="0"/>
              <a:t>Mastertitelformat bearbeiten</a:t>
            </a:r>
            <a:endParaRPr lang="de-CH" dirty="0"/>
          </a:p>
        </p:txBody>
      </p:sp>
      <p:sp>
        <p:nvSpPr>
          <p:cNvPr id="3" name="Untertitel 2">
            <a:extLst>
              <a:ext uri="{FF2B5EF4-FFF2-40B4-BE49-F238E27FC236}">
                <a16:creationId xmlns:a16="http://schemas.microsoft.com/office/drawing/2014/main" id="{DC2FA4E0-0860-4BF4-A023-90002D4C5CC6}"/>
              </a:ext>
            </a:extLst>
          </p:cNvPr>
          <p:cNvSpPr>
            <a:spLocks noGrp="1"/>
          </p:cNvSpPr>
          <p:nvPr>
            <p:ph type="subTitle" idx="1"/>
          </p:nvPr>
        </p:nvSpPr>
        <p:spPr>
          <a:xfrm>
            <a:off x="1524000" y="4420182"/>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208488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27ED9-AC54-46EA-8770-42BD4D2596C9}"/>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FB70B692-7C0D-4E4A-AD7F-A894C83C640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4E95EB6B-3A8D-4769-804B-1604EAF0EA5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D68208F5-C811-47B3-842B-7CD9442ED0A0}"/>
              </a:ext>
            </a:extLst>
          </p:cNvPr>
          <p:cNvSpPr>
            <a:spLocks noGrp="1"/>
          </p:cNvSpPr>
          <p:nvPr>
            <p:ph type="dt" sz="half" idx="10"/>
          </p:nvPr>
        </p:nvSpPr>
        <p:spPr/>
        <p:txBody>
          <a:bodyPr/>
          <a:lstStyle/>
          <a:p>
            <a:fld id="{7A3465AC-FE77-4E8C-8F6F-84A0290FF640}" type="datetimeFigureOut">
              <a:rPr lang="de-CH" smtClean="0"/>
              <a:t>17.06.2021</a:t>
            </a:fld>
            <a:endParaRPr lang="de-CH"/>
          </a:p>
        </p:txBody>
      </p:sp>
      <p:sp>
        <p:nvSpPr>
          <p:cNvPr id="6" name="Fußzeilenplatzhalter 5">
            <a:extLst>
              <a:ext uri="{FF2B5EF4-FFF2-40B4-BE49-F238E27FC236}">
                <a16:creationId xmlns:a16="http://schemas.microsoft.com/office/drawing/2014/main" id="{DAAFCFED-2527-42A1-B3F9-B9DC844592D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3F2B0B0-67C7-4792-AF83-BD1BFF29A7A2}"/>
              </a:ext>
            </a:extLst>
          </p:cNvPr>
          <p:cNvSpPr>
            <a:spLocks noGrp="1"/>
          </p:cNvSpPr>
          <p:nvPr>
            <p:ph type="sldNum" sz="quarter" idx="12"/>
          </p:nvPr>
        </p:nvSpPr>
        <p:spPr/>
        <p:txBody>
          <a:bodyPr/>
          <a:lstStyle/>
          <a:p>
            <a:fld id="{60D0585C-A0C1-487D-98CB-72294D9226F6}" type="slidenum">
              <a:rPr lang="de-CH" smtClean="0"/>
              <a:t>‹Nr.›</a:t>
            </a:fld>
            <a:endParaRPr lang="de-CH"/>
          </a:p>
        </p:txBody>
      </p:sp>
    </p:spTree>
    <p:extLst>
      <p:ext uri="{BB962C8B-B14F-4D97-AF65-F5344CB8AC3E}">
        <p14:creationId xmlns:p14="http://schemas.microsoft.com/office/powerpoint/2010/main" val="128525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30183-23AC-4348-AC72-0539C81052DE}"/>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2ABB41AE-19D8-4F16-A17D-D8408E74B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B019287-CA68-440D-AB00-18723DD09B7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094B9BAC-2FAC-4F96-A855-A029A68E04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0AF3857-A1CC-4F27-BEE8-7C623A5C0BB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C2CDF5F8-CF68-404D-8D69-C32606B2E2FF}"/>
              </a:ext>
            </a:extLst>
          </p:cNvPr>
          <p:cNvSpPr>
            <a:spLocks noGrp="1"/>
          </p:cNvSpPr>
          <p:nvPr>
            <p:ph type="dt" sz="half" idx="10"/>
          </p:nvPr>
        </p:nvSpPr>
        <p:spPr/>
        <p:txBody>
          <a:bodyPr/>
          <a:lstStyle/>
          <a:p>
            <a:fld id="{7A3465AC-FE77-4E8C-8F6F-84A0290FF640}" type="datetimeFigureOut">
              <a:rPr lang="de-CH" smtClean="0"/>
              <a:t>17.06.2021</a:t>
            </a:fld>
            <a:endParaRPr lang="de-CH"/>
          </a:p>
        </p:txBody>
      </p:sp>
      <p:sp>
        <p:nvSpPr>
          <p:cNvPr id="8" name="Fußzeilenplatzhalter 7">
            <a:extLst>
              <a:ext uri="{FF2B5EF4-FFF2-40B4-BE49-F238E27FC236}">
                <a16:creationId xmlns:a16="http://schemas.microsoft.com/office/drawing/2014/main" id="{B2E0D6C2-FE5E-42B1-80B2-7E2B46D53461}"/>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7ECCEC67-EA67-45E8-84B7-D20DDD7CBCED}"/>
              </a:ext>
            </a:extLst>
          </p:cNvPr>
          <p:cNvSpPr>
            <a:spLocks noGrp="1"/>
          </p:cNvSpPr>
          <p:nvPr>
            <p:ph type="sldNum" sz="quarter" idx="12"/>
          </p:nvPr>
        </p:nvSpPr>
        <p:spPr/>
        <p:txBody>
          <a:bodyPr/>
          <a:lstStyle/>
          <a:p>
            <a:fld id="{60D0585C-A0C1-487D-98CB-72294D9226F6}" type="slidenum">
              <a:rPr lang="de-CH" smtClean="0"/>
              <a:t>‹Nr.›</a:t>
            </a:fld>
            <a:endParaRPr lang="de-CH"/>
          </a:p>
        </p:txBody>
      </p:sp>
    </p:spTree>
    <p:extLst>
      <p:ext uri="{BB962C8B-B14F-4D97-AF65-F5344CB8AC3E}">
        <p14:creationId xmlns:p14="http://schemas.microsoft.com/office/powerpoint/2010/main" val="1809988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0D9C0-CB6A-4740-AEED-45A3135FB7A7}"/>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DA4F6CA3-B136-4385-B78C-94907204DD44}"/>
              </a:ext>
            </a:extLst>
          </p:cNvPr>
          <p:cNvSpPr>
            <a:spLocks noGrp="1"/>
          </p:cNvSpPr>
          <p:nvPr>
            <p:ph type="dt" sz="half" idx="10"/>
          </p:nvPr>
        </p:nvSpPr>
        <p:spPr/>
        <p:txBody>
          <a:bodyPr/>
          <a:lstStyle/>
          <a:p>
            <a:fld id="{7A3465AC-FE77-4E8C-8F6F-84A0290FF640}" type="datetimeFigureOut">
              <a:rPr lang="de-CH" smtClean="0"/>
              <a:t>17.06.2021</a:t>
            </a:fld>
            <a:endParaRPr lang="de-CH"/>
          </a:p>
        </p:txBody>
      </p:sp>
      <p:sp>
        <p:nvSpPr>
          <p:cNvPr id="4" name="Fußzeilenplatzhalter 3">
            <a:extLst>
              <a:ext uri="{FF2B5EF4-FFF2-40B4-BE49-F238E27FC236}">
                <a16:creationId xmlns:a16="http://schemas.microsoft.com/office/drawing/2014/main" id="{181A3EAD-7568-4E0B-A983-F576CEBBEA6D}"/>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3F629CBC-700E-4E05-8AD2-E7DC815A4796}"/>
              </a:ext>
            </a:extLst>
          </p:cNvPr>
          <p:cNvSpPr>
            <a:spLocks noGrp="1"/>
          </p:cNvSpPr>
          <p:nvPr>
            <p:ph type="sldNum" sz="quarter" idx="12"/>
          </p:nvPr>
        </p:nvSpPr>
        <p:spPr/>
        <p:txBody>
          <a:bodyPr/>
          <a:lstStyle/>
          <a:p>
            <a:fld id="{60D0585C-A0C1-487D-98CB-72294D9226F6}" type="slidenum">
              <a:rPr lang="de-CH" smtClean="0"/>
              <a:t>‹Nr.›</a:t>
            </a:fld>
            <a:endParaRPr lang="de-CH"/>
          </a:p>
        </p:txBody>
      </p:sp>
    </p:spTree>
    <p:extLst>
      <p:ext uri="{BB962C8B-B14F-4D97-AF65-F5344CB8AC3E}">
        <p14:creationId xmlns:p14="http://schemas.microsoft.com/office/powerpoint/2010/main" val="359179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6A9FBF3-548B-419F-847D-AF44453C6F4C}"/>
              </a:ext>
            </a:extLst>
          </p:cNvPr>
          <p:cNvSpPr>
            <a:spLocks noGrp="1"/>
          </p:cNvSpPr>
          <p:nvPr>
            <p:ph type="dt" sz="half" idx="10"/>
          </p:nvPr>
        </p:nvSpPr>
        <p:spPr/>
        <p:txBody>
          <a:bodyPr/>
          <a:lstStyle/>
          <a:p>
            <a:fld id="{7A3465AC-FE77-4E8C-8F6F-84A0290FF640}" type="datetimeFigureOut">
              <a:rPr lang="de-CH" smtClean="0"/>
              <a:t>17.06.2021</a:t>
            </a:fld>
            <a:endParaRPr lang="de-CH"/>
          </a:p>
        </p:txBody>
      </p:sp>
      <p:sp>
        <p:nvSpPr>
          <p:cNvPr id="3" name="Fußzeilenplatzhalter 2">
            <a:extLst>
              <a:ext uri="{FF2B5EF4-FFF2-40B4-BE49-F238E27FC236}">
                <a16:creationId xmlns:a16="http://schemas.microsoft.com/office/drawing/2014/main" id="{539EDC89-5841-41A4-834A-5FC17B1153E5}"/>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D12AF7E9-FDD9-4023-B975-0ED637CA2564}"/>
              </a:ext>
            </a:extLst>
          </p:cNvPr>
          <p:cNvSpPr>
            <a:spLocks noGrp="1"/>
          </p:cNvSpPr>
          <p:nvPr>
            <p:ph type="sldNum" sz="quarter" idx="12"/>
          </p:nvPr>
        </p:nvSpPr>
        <p:spPr/>
        <p:txBody>
          <a:bodyPr/>
          <a:lstStyle/>
          <a:p>
            <a:fld id="{60D0585C-A0C1-487D-98CB-72294D9226F6}" type="slidenum">
              <a:rPr lang="de-CH" smtClean="0"/>
              <a:t>‹Nr.›</a:t>
            </a:fld>
            <a:endParaRPr lang="de-CH"/>
          </a:p>
        </p:txBody>
      </p:sp>
    </p:spTree>
    <p:extLst>
      <p:ext uri="{BB962C8B-B14F-4D97-AF65-F5344CB8AC3E}">
        <p14:creationId xmlns:p14="http://schemas.microsoft.com/office/powerpoint/2010/main" val="172541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78CAC9-3AC5-444D-8E91-FF0DB6C2C4B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DBCD75FE-F8F1-4997-83EF-C132389DD9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65973997-9C11-4604-A6D8-5DDE4DF12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5818C68-1A68-43F7-A49D-9E0298DEB46E}"/>
              </a:ext>
            </a:extLst>
          </p:cNvPr>
          <p:cNvSpPr>
            <a:spLocks noGrp="1"/>
          </p:cNvSpPr>
          <p:nvPr>
            <p:ph type="dt" sz="half" idx="10"/>
          </p:nvPr>
        </p:nvSpPr>
        <p:spPr/>
        <p:txBody>
          <a:bodyPr/>
          <a:lstStyle/>
          <a:p>
            <a:fld id="{7A3465AC-FE77-4E8C-8F6F-84A0290FF640}" type="datetimeFigureOut">
              <a:rPr lang="de-CH" smtClean="0"/>
              <a:t>17.06.2021</a:t>
            </a:fld>
            <a:endParaRPr lang="de-CH"/>
          </a:p>
        </p:txBody>
      </p:sp>
      <p:sp>
        <p:nvSpPr>
          <p:cNvPr id="6" name="Fußzeilenplatzhalter 5">
            <a:extLst>
              <a:ext uri="{FF2B5EF4-FFF2-40B4-BE49-F238E27FC236}">
                <a16:creationId xmlns:a16="http://schemas.microsoft.com/office/drawing/2014/main" id="{6F2A1EC0-4C7A-45FA-B4DC-17486A7A8557}"/>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FABB995D-19E3-4601-A94E-0CF9CF5124AF}"/>
              </a:ext>
            </a:extLst>
          </p:cNvPr>
          <p:cNvSpPr>
            <a:spLocks noGrp="1"/>
          </p:cNvSpPr>
          <p:nvPr>
            <p:ph type="sldNum" sz="quarter" idx="12"/>
          </p:nvPr>
        </p:nvSpPr>
        <p:spPr/>
        <p:txBody>
          <a:bodyPr/>
          <a:lstStyle/>
          <a:p>
            <a:fld id="{60D0585C-A0C1-487D-98CB-72294D9226F6}" type="slidenum">
              <a:rPr lang="de-CH" smtClean="0"/>
              <a:t>‹Nr.›</a:t>
            </a:fld>
            <a:endParaRPr lang="de-CH"/>
          </a:p>
        </p:txBody>
      </p:sp>
    </p:spTree>
    <p:extLst>
      <p:ext uri="{BB962C8B-B14F-4D97-AF65-F5344CB8AC3E}">
        <p14:creationId xmlns:p14="http://schemas.microsoft.com/office/powerpoint/2010/main" val="338987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D9CA66-98EC-494E-B7D4-CC912D5DF6B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A844385A-607F-448D-A607-B387FA6F68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3BC5E258-7A9E-4CA1-B598-64AD9D6D6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CD7DA14-4972-4D72-814E-BC1A472A2619}"/>
              </a:ext>
            </a:extLst>
          </p:cNvPr>
          <p:cNvSpPr>
            <a:spLocks noGrp="1"/>
          </p:cNvSpPr>
          <p:nvPr>
            <p:ph type="dt" sz="half" idx="10"/>
          </p:nvPr>
        </p:nvSpPr>
        <p:spPr/>
        <p:txBody>
          <a:bodyPr/>
          <a:lstStyle/>
          <a:p>
            <a:fld id="{7A3465AC-FE77-4E8C-8F6F-84A0290FF640}" type="datetimeFigureOut">
              <a:rPr lang="de-CH" smtClean="0"/>
              <a:t>17.06.2021</a:t>
            </a:fld>
            <a:endParaRPr lang="de-CH"/>
          </a:p>
        </p:txBody>
      </p:sp>
      <p:sp>
        <p:nvSpPr>
          <p:cNvPr id="6" name="Fußzeilenplatzhalter 5">
            <a:extLst>
              <a:ext uri="{FF2B5EF4-FFF2-40B4-BE49-F238E27FC236}">
                <a16:creationId xmlns:a16="http://schemas.microsoft.com/office/drawing/2014/main" id="{34BFD09E-C986-4825-BBC1-3EDBBBAEEAB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28FFEEAA-8223-49B7-A91D-0E5F5489EF14}"/>
              </a:ext>
            </a:extLst>
          </p:cNvPr>
          <p:cNvSpPr>
            <a:spLocks noGrp="1"/>
          </p:cNvSpPr>
          <p:nvPr>
            <p:ph type="sldNum" sz="quarter" idx="12"/>
          </p:nvPr>
        </p:nvSpPr>
        <p:spPr/>
        <p:txBody>
          <a:bodyPr/>
          <a:lstStyle/>
          <a:p>
            <a:fld id="{60D0585C-A0C1-487D-98CB-72294D9226F6}" type="slidenum">
              <a:rPr lang="de-CH" smtClean="0"/>
              <a:t>‹Nr.›</a:t>
            </a:fld>
            <a:endParaRPr lang="de-CH"/>
          </a:p>
        </p:txBody>
      </p:sp>
    </p:spTree>
    <p:extLst>
      <p:ext uri="{BB962C8B-B14F-4D97-AF65-F5344CB8AC3E}">
        <p14:creationId xmlns:p14="http://schemas.microsoft.com/office/powerpoint/2010/main" val="2064112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B6CA3-8BB2-45C7-9F53-97B90A40D298}"/>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2F78982C-3184-4145-B6F5-F538F7E4036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8BA46CCF-FA59-491B-82CC-97529EAC45A3}"/>
              </a:ext>
            </a:extLst>
          </p:cNvPr>
          <p:cNvSpPr>
            <a:spLocks noGrp="1"/>
          </p:cNvSpPr>
          <p:nvPr>
            <p:ph type="dt" sz="half" idx="10"/>
          </p:nvPr>
        </p:nvSpPr>
        <p:spPr/>
        <p:txBody>
          <a:bodyPr/>
          <a:lstStyle/>
          <a:p>
            <a:fld id="{7A3465AC-FE77-4E8C-8F6F-84A0290FF640}" type="datetimeFigureOut">
              <a:rPr lang="de-CH" smtClean="0"/>
              <a:t>17.06.2021</a:t>
            </a:fld>
            <a:endParaRPr lang="de-CH"/>
          </a:p>
        </p:txBody>
      </p:sp>
      <p:sp>
        <p:nvSpPr>
          <p:cNvPr id="5" name="Fußzeilenplatzhalter 4">
            <a:extLst>
              <a:ext uri="{FF2B5EF4-FFF2-40B4-BE49-F238E27FC236}">
                <a16:creationId xmlns:a16="http://schemas.microsoft.com/office/drawing/2014/main" id="{49C1387A-97CD-454A-887D-4B842CCB3C1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76FB0E85-6022-4C69-9857-C80116FFB751}"/>
              </a:ext>
            </a:extLst>
          </p:cNvPr>
          <p:cNvSpPr>
            <a:spLocks noGrp="1"/>
          </p:cNvSpPr>
          <p:nvPr>
            <p:ph type="sldNum" sz="quarter" idx="12"/>
          </p:nvPr>
        </p:nvSpPr>
        <p:spPr/>
        <p:txBody>
          <a:bodyPr/>
          <a:lstStyle/>
          <a:p>
            <a:fld id="{60D0585C-A0C1-487D-98CB-72294D9226F6}" type="slidenum">
              <a:rPr lang="de-CH" smtClean="0"/>
              <a:t>‹Nr.›</a:t>
            </a:fld>
            <a:endParaRPr lang="de-CH"/>
          </a:p>
        </p:txBody>
      </p:sp>
    </p:spTree>
    <p:extLst>
      <p:ext uri="{BB962C8B-B14F-4D97-AF65-F5344CB8AC3E}">
        <p14:creationId xmlns:p14="http://schemas.microsoft.com/office/powerpoint/2010/main" val="4009180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65CD2CD-0B13-43DF-A419-9797C39CB10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B6A301B8-23ED-4642-A490-B5E31ED74D4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7EE1C85F-686A-45E0-B485-077A4FCDE9C5}"/>
              </a:ext>
            </a:extLst>
          </p:cNvPr>
          <p:cNvSpPr>
            <a:spLocks noGrp="1"/>
          </p:cNvSpPr>
          <p:nvPr>
            <p:ph type="dt" sz="half" idx="10"/>
          </p:nvPr>
        </p:nvSpPr>
        <p:spPr/>
        <p:txBody>
          <a:bodyPr/>
          <a:lstStyle/>
          <a:p>
            <a:fld id="{7A3465AC-FE77-4E8C-8F6F-84A0290FF640}" type="datetimeFigureOut">
              <a:rPr lang="de-CH" smtClean="0"/>
              <a:t>17.06.2021</a:t>
            </a:fld>
            <a:endParaRPr lang="de-CH"/>
          </a:p>
        </p:txBody>
      </p:sp>
      <p:sp>
        <p:nvSpPr>
          <p:cNvPr id="5" name="Fußzeilenplatzhalter 4">
            <a:extLst>
              <a:ext uri="{FF2B5EF4-FFF2-40B4-BE49-F238E27FC236}">
                <a16:creationId xmlns:a16="http://schemas.microsoft.com/office/drawing/2014/main" id="{93CD347A-2BC4-461E-9B61-DFA60F1BB2E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CC362BD-A837-4E02-A022-FE4B2562F094}"/>
              </a:ext>
            </a:extLst>
          </p:cNvPr>
          <p:cNvSpPr>
            <a:spLocks noGrp="1"/>
          </p:cNvSpPr>
          <p:nvPr>
            <p:ph type="sldNum" sz="quarter" idx="12"/>
          </p:nvPr>
        </p:nvSpPr>
        <p:spPr/>
        <p:txBody>
          <a:bodyPr/>
          <a:lstStyle/>
          <a:p>
            <a:fld id="{60D0585C-A0C1-487D-98CB-72294D9226F6}" type="slidenum">
              <a:rPr lang="de-CH" smtClean="0"/>
              <a:t>‹Nr.›</a:t>
            </a:fld>
            <a:endParaRPr lang="de-CH"/>
          </a:p>
        </p:txBody>
      </p:sp>
    </p:spTree>
    <p:extLst>
      <p:ext uri="{BB962C8B-B14F-4D97-AF65-F5344CB8AC3E}">
        <p14:creationId xmlns:p14="http://schemas.microsoft.com/office/powerpoint/2010/main" val="175473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0" name="Grafik 9" descr="Ein Bild, das Text, ClipArt enthält.&#10;&#10;Automatisch generierte Beschreibung">
            <a:extLst>
              <a:ext uri="{FF2B5EF4-FFF2-40B4-BE49-F238E27FC236}">
                <a16:creationId xmlns:a16="http://schemas.microsoft.com/office/drawing/2014/main" id="{B5650238-2287-4139-B8D2-46A9298A26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419" r="-390327"/>
          <a:stretch/>
        </p:blipFill>
        <p:spPr>
          <a:xfrm>
            <a:off x="-96253" y="5696632"/>
            <a:ext cx="12368463" cy="1325562"/>
          </a:xfrm>
          <a:prstGeom prst="rect">
            <a:avLst/>
          </a:prstGeom>
          <a:solidFill>
            <a:srgbClr val="CB0F1E">
              <a:alpha val="43000"/>
            </a:srgbClr>
          </a:solidFill>
        </p:spPr>
      </p:pic>
      <p:pic>
        <p:nvPicPr>
          <p:cNvPr id="9" name="Grafik 8" descr="Ein Bild, das Text, ClipArt enthält.&#10;&#10;Automatisch generierte Beschreibung">
            <a:extLst>
              <a:ext uri="{FF2B5EF4-FFF2-40B4-BE49-F238E27FC236}">
                <a16:creationId xmlns:a16="http://schemas.microsoft.com/office/drawing/2014/main" id="{407FDB68-A27B-4906-BCFF-B3BD0DB749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r="-390319"/>
          <a:stretch/>
        </p:blipFill>
        <p:spPr>
          <a:xfrm>
            <a:off x="0" y="5949630"/>
            <a:ext cx="12192000" cy="940454"/>
          </a:xfrm>
          <a:prstGeom prst="rect">
            <a:avLst/>
          </a:prstGeom>
          <a:solidFill>
            <a:srgbClr val="CB0F1E"/>
          </a:solidFill>
        </p:spPr>
      </p:pic>
      <p:sp>
        <p:nvSpPr>
          <p:cNvPr id="2" name="Titel 1">
            <a:extLst>
              <a:ext uri="{FF2B5EF4-FFF2-40B4-BE49-F238E27FC236}">
                <a16:creationId xmlns:a16="http://schemas.microsoft.com/office/drawing/2014/main" id="{D2794AA4-CB04-4953-8A89-F21C5228B48B}"/>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endParaRPr lang="de-CH" dirty="0"/>
          </a:p>
        </p:txBody>
      </p:sp>
      <p:sp>
        <p:nvSpPr>
          <p:cNvPr id="3" name="Inhaltsplatzhalter 2">
            <a:extLst>
              <a:ext uri="{FF2B5EF4-FFF2-40B4-BE49-F238E27FC236}">
                <a16:creationId xmlns:a16="http://schemas.microsoft.com/office/drawing/2014/main" id="{2A6EF520-95B3-41BE-9CCA-4D868C18A69F}"/>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ußzeilenplatzhalter 4">
            <a:extLst>
              <a:ext uri="{FF2B5EF4-FFF2-40B4-BE49-F238E27FC236}">
                <a16:creationId xmlns:a16="http://schemas.microsoft.com/office/drawing/2014/main" id="{F4C50BBF-8975-43A3-9ECA-66A8D96D0B75}"/>
              </a:ext>
            </a:extLst>
          </p:cNvPr>
          <p:cNvSpPr>
            <a:spLocks noGrp="1"/>
          </p:cNvSpPr>
          <p:nvPr>
            <p:ph type="ftr" sz="quarter" idx="11"/>
          </p:nvPr>
        </p:nvSpPr>
        <p:spPr>
          <a:xfrm>
            <a:off x="2247900" y="6356350"/>
            <a:ext cx="41148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r>
              <a:rPr lang="de-CH" dirty="0"/>
              <a:t>Basiscurriculum MESSE – Geschichte und Bedeutung</a:t>
            </a:r>
          </a:p>
        </p:txBody>
      </p:sp>
      <p:sp>
        <p:nvSpPr>
          <p:cNvPr id="6" name="Foliennummernplatzhalter 5">
            <a:extLst>
              <a:ext uri="{FF2B5EF4-FFF2-40B4-BE49-F238E27FC236}">
                <a16:creationId xmlns:a16="http://schemas.microsoft.com/office/drawing/2014/main" id="{EC210B93-9B29-44FB-848B-878B93876B75}"/>
              </a:ext>
            </a:extLst>
          </p:cNvPr>
          <p:cNvSpPr>
            <a:spLocks noGrp="1"/>
          </p:cNvSpPr>
          <p:nvPr>
            <p:ph type="sldNum" sz="quarter" idx="12"/>
          </p:nvPr>
        </p:nvSpPr>
        <p:spPr/>
        <p:txBody>
          <a:bodyPr/>
          <a:lstStyle>
            <a:lvl1pPr>
              <a:defRPr sz="1000">
                <a:solidFill>
                  <a:schemeClr val="bg1"/>
                </a:solidFill>
                <a:latin typeface="Arial" panose="020B0604020202020204" pitchFamily="34" charset="0"/>
                <a:cs typeface="Arial" panose="020B0604020202020204" pitchFamily="34" charset="0"/>
              </a:defRPr>
            </a:lvl1pPr>
          </a:lstStyle>
          <a:p>
            <a:fld id="{60D0585C-A0C1-487D-98CB-72294D9226F6}" type="slidenum">
              <a:rPr lang="de-CH" smtClean="0"/>
              <a:pPr/>
              <a:t>‹Nr.›</a:t>
            </a:fld>
            <a:endParaRPr lang="de-CH" dirty="0"/>
          </a:p>
        </p:txBody>
      </p:sp>
    </p:spTree>
    <p:extLst>
      <p:ext uri="{BB962C8B-B14F-4D97-AF65-F5344CB8AC3E}">
        <p14:creationId xmlns:p14="http://schemas.microsoft.com/office/powerpoint/2010/main" val="357883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35904207-E376-4384-966E-4D1D541673E2}"/>
              </a:ext>
            </a:extLst>
          </p:cNvPr>
          <p:cNvSpPr>
            <a:spLocks noGrp="1"/>
          </p:cNvSpPr>
          <p:nvPr>
            <p:ph type="pic" sz="quarter" idx="10"/>
          </p:nvPr>
        </p:nvSpPr>
        <p:spPr>
          <a:xfrm>
            <a:off x="-192840" y="-112713"/>
            <a:ext cx="12465050" cy="7396163"/>
          </a:xfrm>
        </p:spPr>
        <p:txBody>
          <a:bodyPr/>
          <a:lstStyle/>
          <a:p>
            <a:endParaRPr lang="de-CH"/>
          </a:p>
        </p:txBody>
      </p:sp>
      <p:pic>
        <p:nvPicPr>
          <p:cNvPr id="7" name="Grafik 6" descr="Ein Bild, das Text, ClipArt enthält.&#10;&#10;Automatisch generierte Beschreibung">
            <a:extLst>
              <a:ext uri="{FF2B5EF4-FFF2-40B4-BE49-F238E27FC236}">
                <a16:creationId xmlns:a16="http://schemas.microsoft.com/office/drawing/2014/main" id="{6163153C-AE64-4295-8D24-C9456C54FA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419" r="-390327"/>
          <a:stretch/>
        </p:blipFill>
        <p:spPr>
          <a:xfrm>
            <a:off x="-96253" y="0"/>
            <a:ext cx="12368463" cy="7022194"/>
          </a:xfrm>
          <a:prstGeom prst="rect">
            <a:avLst/>
          </a:prstGeom>
          <a:solidFill>
            <a:srgbClr val="CB0F1E">
              <a:alpha val="43000"/>
            </a:srgbClr>
          </a:solidFill>
        </p:spPr>
      </p:pic>
      <p:pic>
        <p:nvPicPr>
          <p:cNvPr id="8" name="Grafik 7" descr="Ein Bild, das Text, ClipArt enthält.&#10;&#10;Automatisch generierte Beschreibung">
            <a:extLst>
              <a:ext uri="{FF2B5EF4-FFF2-40B4-BE49-F238E27FC236}">
                <a16:creationId xmlns:a16="http://schemas.microsoft.com/office/drawing/2014/main" id="{4EEB9AB6-5D76-441A-A2BE-6F4BB949B4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r="-390319"/>
          <a:stretch/>
        </p:blipFill>
        <p:spPr>
          <a:xfrm>
            <a:off x="0" y="5949630"/>
            <a:ext cx="12192000" cy="940454"/>
          </a:xfrm>
          <a:prstGeom prst="rect">
            <a:avLst/>
          </a:prstGeom>
          <a:solidFill>
            <a:srgbClr val="CB0F1E"/>
          </a:solidFill>
        </p:spPr>
      </p:pic>
    </p:spTree>
    <p:extLst>
      <p:ext uri="{BB962C8B-B14F-4D97-AF65-F5344CB8AC3E}">
        <p14:creationId xmlns:p14="http://schemas.microsoft.com/office/powerpoint/2010/main" val="172441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bschnitts-&#10;überschrift">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35904207-E376-4384-966E-4D1D541673E2}"/>
              </a:ext>
            </a:extLst>
          </p:cNvPr>
          <p:cNvSpPr>
            <a:spLocks noGrp="1"/>
          </p:cNvSpPr>
          <p:nvPr>
            <p:ph type="pic" sz="quarter" idx="10"/>
          </p:nvPr>
        </p:nvSpPr>
        <p:spPr>
          <a:xfrm>
            <a:off x="-80210" y="-112713"/>
            <a:ext cx="4315326" cy="7396163"/>
          </a:xfrm>
        </p:spPr>
        <p:txBody>
          <a:bodyPr/>
          <a:lstStyle/>
          <a:p>
            <a:endParaRPr lang="de-CH"/>
          </a:p>
        </p:txBody>
      </p:sp>
      <p:pic>
        <p:nvPicPr>
          <p:cNvPr id="7" name="Grafik 6" descr="Ein Bild, das Text, ClipArt enthält.&#10;&#10;Automatisch generierte Beschreibung">
            <a:extLst>
              <a:ext uri="{FF2B5EF4-FFF2-40B4-BE49-F238E27FC236}">
                <a16:creationId xmlns:a16="http://schemas.microsoft.com/office/drawing/2014/main" id="{6163153C-AE64-4295-8D24-C9456C54FA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419" r="-390327"/>
          <a:stretch/>
        </p:blipFill>
        <p:spPr>
          <a:xfrm>
            <a:off x="4235116" y="0"/>
            <a:ext cx="8037094" cy="7022194"/>
          </a:xfrm>
          <a:prstGeom prst="rect">
            <a:avLst/>
          </a:prstGeom>
          <a:solidFill>
            <a:srgbClr val="CB0F1E">
              <a:alpha val="43000"/>
            </a:srgbClr>
          </a:solidFill>
        </p:spPr>
      </p:pic>
      <p:pic>
        <p:nvPicPr>
          <p:cNvPr id="8" name="Grafik 7" descr="Ein Bild, das Text, ClipArt enthält.&#10;&#10;Automatisch generierte Beschreibung">
            <a:extLst>
              <a:ext uri="{FF2B5EF4-FFF2-40B4-BE49-F238E27FC236}">
                <a16:creationId xmlns:a16="http://schemas.microsoft.com/office/drawing/2014/main" id="{4EEB9AB6-5D76-441A-A2BE-6F4BB949B4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r="-390319"/>
          <a:stretch/>
        </p:blipFill>
        <p:spPr>
          <a:xfrm>
            <a:off x="0" y="5949630"/>
            <a:ext cx="12192000" cy="940454"/>
          </a:xfrm>
          <a:prstGeom prst="rect">
            <a:avLst/>
          </a:prstGeom>
          <a:solidFill>
            <a:srgbClr val="CB0F1E"/>
          </a:solidFill>
        </p:spPr>
      </p:pic>
    </p:spTree>
    <p:extLst>
      <p:ext uri="{BB962C8B-B14F-4D97-AF65-F5344CB8AC3E}">
        <p14:creationId xmlns:p14="http://schemas.microsoft.com/office/powerpoint/2010/main" val="411209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bschnitts-&#10;überschrift">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35904207-E376-4384-966E-4D1D541673E2}"/>
              </a:ext>
            </a:extLst>
          </p:cNvPr>
          <p:cNvSpPr>
            <a:spLocks noGrp="1"/>
          </p:cNvSpPr>
          <p:nvPr>
            <p:ph type="pic" sz="quarter" idx="10"/>
          </p:nvPr>
        </p:nvSpPr>
        <p:spPr>
          <a:xfrm>
            <a:off x="-80211" y="-112713"/>
            <a:ext cx="12432631" cy="7396163"/>
          </a:xfrm>
        </p:spPr>
        <p:txBody>
          <a:bodyPr/>
          <a:lstStyle/>
          <a:p>
            <a:endParaRPr lang="de-CH"/>
          </a:p>
        </p:txBody>
      </p:sp>
      <p:pic>
        <p:nvPicPr>
          <p:cNvPr id="7" name="Grafik 6" descr="Ein Bild, das Text, ClipArt enthält.&#10;&#10;Automatisch generierte Beschreibung">
            <a:extLst>
              <a:ext uri="{FF2B5EF4-FFF2-40B4-BE49-F238E27FC236}">
                <a16:creationId xmlns:a16="http://schemas.microsoft.com/office/drawing/2014/main" id="{6163153C-AE64-4295-8D24-C9456C54FA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419" r="-390327"/>
          <a:stretch/>
        </p:blipFill>
        <p:spPr>
          <a:xfrm>
            <a:off x="7379368" y="-112713"/>
            <a:ext cx="3898231" cy="4411579"/>
          </a:xfrm>
          <a:prstGeom prst="rect">
            <a:avLst/>
          </a:prstGeom>
          <a:solidFill>
            <a:srgbClr val="CB0F1E">
              <a:alpha val="43000"/>
            </a:srgbClr>
          </a:solidFill>
        </p:spPr>
      </p:pic>
      <p:pic>
        <p:nvPicPr>
          <p:cNvPr id="8" name="Grafik 7" descr="Ein Bild, das Text, ClipArt enthält.&#10;&#10;Automatisch generierte Beschreibung">
            <a:extLst>
              <a:ext uri="{FF2B5EF4-FFF2-40B4-BE49-F238E27FC236}">
                <a16:creationId xmlns:a16="http://schemas.microsoft.com/office/drawing/2014/main" id="{4EEB9AB6-5D76-441A-A2BE-6F4BB949B4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r="-390319"/>
          <a:stretch/>
        </p:blipFill>
        <p:spPr>
          <a:xfrm>
            <a:off x="0" y="5949630"/>
            <a:ext cx="12192000" cy="940454"/>
          </a:xfrm>
          <a:prstGeom prst="rect">
            <a:avLst/>
          </a:prstGeom>
          <a:solidFill>
            <a:srgbClr val="CB0F1E"/>
          </a:solidFill>
        </p:spPr>
      </p:pic>
    </p:spTree>
    <p:extLst>
      <p:ext uri="{BB962C8B-B14F-4D97-AF65-F5344CB8AC3E}">
        <p14:creationId xmlns:p14="http://schemas.microsoft.com/office/powerpoint/2010/main" val="67729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bschnitts-&#10;überschrift">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35904207-E376-4384-966E-4D1D541673E2}"/>
              </a:ext>
            </a:extLst>
          </p:cNvPr>
          <p:cNvSpPr>
            <a:spLocks noGrp="1"/>
          </p:cNvSpPr>
          <p:nvPr>
            <p:ph type="pic" sz="quarter" idx="10"/>
          </p:nvPr>
        </p:nvSpPr>
        <p:spPr>
          <a:xfrm>
            <a:off x="-80211" y="-112713"/>
            <a:ext cx="12432631" cy="7396163"/>
          </a:xfrm>
        </p:spPr>
        <p:txBody>
          <a:bodyPr/>
          <a:lstStyle/>
          <a:p>
            <a:endParaRPr lang="de-CH"/>
          </a:p>
        </p:txBody>
      </p:sp>
      <p:pic>
        <p:nvPicPr>
          <p:cNvPr id="7" name="Grafik 6" descr="Ein Bild, das Text, ClipArt enthält.&#10;&#10;Automatisch generierte Beschreibung">
            <a:extLst>
              <a:ext uri="{FF2B5EF4-FFF2-40B4-BE49-F238E27FC236}">
                <a16:creationId xmlns:a16="http://schemas.microsoft.com/office/drawing/2014/main" id="{6163153C-AE64-4295-8D24-C9456C54FA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419" r="-390327"/>
          <a:stretch/>
        </p:blipFill>
        <p:spPr>
          <a:xfrm>
            <a:off x="818147" y="-112713"/>
            <a:ext cx="3898231" cy="4411579"/>
          </a:xfrm>
          <a:prstGeom prst="rect">
            <a:avLst/>
          </a:prstGeom>
          <a:solidFill>
            <a:srgbClr val="CB0F1E">
              <a:alpha val="43000"/>
            </a:srgbClr>
          </a:solidFill>
        </p:spPr>
      </p:pic>
      <p:pic>
        <p:nvPicPr>
          <p:cNvPr id="8" name="Grafik 7" descr="Ein Bild, das Text, ClipArt enthält.&#10;&#10;Automatisch generierte Beschreibung">
            <a:extLst>
              <a:ext uri="{FF2B5EF4-FFF2-40B4-BE49-F238E27FC236}">
                <a16:creationId xmlns:a16="http://schemas.microsoft.com/office/drawing/2014/main" id="{4EEB9AB6-5D76-441A-A2BE-6F4BB949B4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r="-390319"/>
          <a:stretch/>
        </p:blipFill>
        <p:spPr>
          <a:xfrm>
            <a:off x="0" y="5949630"/>
            <a:ext cx="12192000" cy="940454"/>
          </a:xfrm>
          <a:prstGeom prst="rect">
            <a:avLst/>
          </a:prstGeom>
          <a:solidFill>
            <a:srgbClr val="CB0F1E"/>
          </a:solidFill>
        </p:spPr>
      </p:pic>
    </p:spTree>
    <p:extLst>
      <p:ext uri="{BB962C8B-B14F-4D97-AF65-F5344CB8AC3E}">
        <p14:creationId xmlns:p14="http://schemas.microsoft.com/office/powerpoint/2010/main" val="358412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Abschnitts-&#10;überschrift">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35904207-E376-4384-966E-4D1D541673E2}"/>
              </a:ext>
            </a:extLst>
          </p:cNvPr>
          <p:cNvSpPr>
            <a:spLocks noGrp="1"/>
          </p:cNvSpPr>
          <p:nvPr>
            <p:ph type="pic" sz="quarter" idx="10"/>
          </p:nvPr>
        </p:nvSpPr>
        <p:spPr>
          <a:xfrm>
            <a:off x="2999874" y="-112712"/>
            <a:ext cx="3208421" cy="6288924"/>
          </a:xfrm>
        </p:spPr>
        <p:txBody>
          <a:bodyPr/>
          <a:lstStyle/>
          <a:p>
            <a:endParaRPr lang="de-CH"/>
          </a:p>
        </p:txBody>
      </p:sp>
      <p:pic>
        <p:nvPicPr>
          <p:cNvPr id="8" name="Grafik 7" descr="Ein Bild, das Text, ClipArt enthält.&#10;&#10;Automatisch generierte Beschreibung">
            <a:extLst>
              <a:ext uri="{FF2B5EF4-FFF2-40B4-BE49-F238E27FC236}">
                <a16:creationId xmlns:a16="http://schemas.microsoft.com/office/drawing/2014/main" id="{4EEB9AB6-5D76-441A-A2BE-6F4BB949B4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r="-390319"/>
          <a:stretch/>
        </p:blipFill>
        <p:spPr>
          <a:xfrm>
            <a:off x="0" y="5949630"/>
            <a:ext cx="12192000" cy="940454"/>
          </a:xfrm>
          <a:prstGeom prst="rect">
            <a:avLst/>
          </a:prstGeom>
          <a:solidFill>
            <a:srgbClr val="CB0F1E"/>
          </a:solidFill>
        </p:spPr>
      </p:pic>
    </p:spTree>
    <p:extLst>
      <p:ext uri="{BB962C8B-B14F-4D97-AF65-F5344CB8AC3E}">
        <p14:creationId xmlns:p14="http://schemas.microsoft.com/office/powerpoint/2010/main" val="149481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Abschnitts-&#10;überschrift">
    <p:spTree>
      <p:nvGrpSpPr>
        <p:cNvPr id="1" name=""/>
        <p:cNvGrpSpPr/>
        <p:nvPr/>
      </p:nvGrpSpPr>
      <p:grpSpPr>
        <a:xfrm>
          <a:off x="0" y="0"/>
          <a:ext cx="0" cy="0"/>
          <a:chOff x="0" y="0"/>
          <a:chExt cx="0" cy="0"/>
        </a:xfrm>
      </p:grpSpPr>
      <p:pic>
        <p:nvPicPr>
          <p:cNvPr id="7" name="Grafik 6" descr="Ein Bild, das Text, ClipArt enthält.&#10;&#10;Automatisch generierte Beschreibung">
            <a:extLst>
              <a:ext uri="{FF2B5EF4-FFF2-40B4-BE49-F238E27FC236}">
                <a16:creationId xmlns:a16="http://schemas.microsoft.com/office/drawing/2014/main" id="{6163153C-AE64-4295-8D24-C9456C54FA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419" r="-390327"/>
          <a:stretch/>
        </p:blipFill>
        <p:spPr>
          <a:xfrm>
            <a:off x="6096000" y="0"/>
            <a:ext cx="6096000" cy="6063916"/>
          </a:xfrm>
          <a:prstGeom prst="rect">
            <a:avLst/>
          </a:prstGeom>
          <a:solidFill>
            <a:srgbClr val="CB0F1E">
              <a:alpha val="43000"/>
            </a:srgbClr>
          </a:solidFill>
        </p:spPr>
      </p:pic>
      <p:pic>
        <p:nvPicPr>
          <p:cNvPr id="8" name="Grafik 7" descr="Ein Bild, das Text, ClipArt enthält.&#10;&#10;Automatisch generierte Beschreibung">
            <a:extLst>
              <a:ext uri="{FF2B5EF4-FFF2-40B4-BE49-F238E27FC236}">
                <a16:creationId xmlns:a16="http://schemas.microsoft.com/office/drawing/2014/main" id="{4EEB9AB6-5D76-441A-A2BE-6F4BB949B4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r="-390319"/>
          <a:stretch/>
        </p:blipFill>
        <p:spPr>
          <a:xfrm>
            <a:off x="0" y="5949630"/>
            <a:ext cx="12192000" cy="940454"/>
          </a:xfrm>
          <a:prstGeom prst="rect">
            <a:avLst/>
          </a:prstGeom>
          <a:solidFill>
            <a:srgbClr val="CB0F1E"/>
          </a:solidFill>
        </p:spPr>
      </p:pic>
    </p:spTree>
    <p:extLst>
      <p:ext uri="{BB962C8B-B14F-4D97-AF65-F5344CB8AC3E}">
        <p14:creationId xmlns:p14="http://schemas.microsoft.com/office/powerpoint/2010/main" val="79665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Abschnitts-&#10;überschrift">
    <p:spTree>
      <p:nvGrpSpPr>
        <p:cNvPr id="1" name=""/>
        <p:cNvGrpSpPr/>
        <p:nvPr/>
      </p:nvGrpSpPr>
      <p:grpSpPr>
        <a:xfrm>
          <a:off x="0" y="0"/>
          <a:ext cx="0" cy="0"/>
          <a:chOff x="0" y="0"/>
          <a:chExt cx="0" cy="0"/>
        </a:xfrm>
      </p:grpSpPr>
      <p:pic>
        <p:nvPicPr>
          <p:cNvPr id="7" name="Grafik 6" descr="Ein Bild, das Text, ClipArt enthält.&#10;&#10;Automatisch generierte Beschreibung">
            <a:extLst>
              <a:ext uri="{FF2B5EF4-FFF2-40B4-BE49-F238E27FC236}">
                <a16:creationId xmlns:a16="http://schemas.microsoft.com/office/drawing/2014/main" id="{6163153C-AE64-4295-8D24-C9456C54FA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419" r="-390327"/>
          <a:stretch/>
        </p:blipFill>
        <p:spPr>
          <a:xfrm>
            <a:off x="-64169" y="3144253"/>
            <a:ext cx="12304295" cy="2919662"/>
          </a:xfrm>
          <a:prstGeom prst="rect">
            <a:avLst/>
          </a:prstGeom>
          <a:solidFill>
            <a:srgbClr val="CB0F1E">
              <a:alpha val="43000"/>
            </a:srgbClr>
          </a:solidFill>
        </p:spPr>
      </p:pic>
      <p:pic>
        <p:nvPicPr>
          <p:cNvPr id="8" name="Grafik 7" descr="Ein Bild, das Text, ClipArt enthält.&#10;&#10;Automatisch generierte Beschreibung">
            <a:extLst>
              <a:ext uri="{FF2B5EF4-FFF2-40B4-BE49-F238E27FC236}">
                <a16:creationId xmlns:a16="http://schemas.microsoft.com/office/drawing/2014/main" id="{4EEB9AB6-5D76-441A-A2BE-6F4BB949B4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r="-390319"/>
          <a:stretch/>
        </p:blipFill>
        <p:spPr>
          <a:xfrm>
            <a:off x="0" y="5949630"/>
            <a:ext cx="12192000" cy="940454"/>
          </a:xfrm>
          <a:prstGeom prst="rect">
            <a:avLst/>
          </a:prstGeom>
          <a:solidFill>
            <a:srgbClr val="CB0F1E"/>
          </a:solidFill>
        </p:spPr>
      </p:pic>
    </p:spTree>
    <p:extLst>
      <p:ext uri="{BB962C8B-B14F-4D97-AF65-F5344CB8AC3E}">
        <p14:creationId xmlns:p14="http://schemas.microsoft.com/office/powerpoint/2010/main" val="289717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51D2FAB-FD5B-4962-8744-F4A286CC9C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90AC0BDA-8BBE-4678-9316-CB0BB2D48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F54A43AA-67C9-4684-9E0A-A8069CE324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465AC-FE77-4E8C-8F6F-84A0290FF640}" type="datetimeFigureOut">
              <a:rPr lang="de-CH" smtClean="0"/>
              <a:t>17.06.2021</a:t>
            </a:fld>
            <a:endParaRPr lang="de-CH"/>
          </a:p>
        </p:txBody>
      </p:sp>
      <p:sp>
        <p:nvSpPr>
          <p:cNvPr id="5" name="Fußzeilenplatzhalter 4">
            <a:extLst>
              <a:ext uri="{FF2B5EF4-FFF2-40B4-BE49-F238E27FC236}">
                <a16:creationId xmlns:a16="http://schemas.microsoft.com/office/drawing/2014/main" id="{5078EDEA-1AF2-4A1B-9A31-BF465C90D2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ADA6F97D-2A45-4C45-9F3B-05BCF17B4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0585C-A0C1-487D-98CB-72294D9226F6}" type="slidenum">
              <a:rPr lang="de-CH" smtClean="0"/>
              <a:t>‹Nr.›</a:t>
            </a:fld>
            <a:endParaRPr lang="de-CH"/>
          </a:p>
        </p:txBody>
      </p:sp>
    </p:spTree>
    <p:extLst>
      <p:ext uri="{BB962C8B-B14F-4D97-AF65-F5344CB8AC3E}">
        <p14:creationId xmlns:p14="http://schemas.microsoft.com/office/powerpoint/2010/main" val="532492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5" r:id="rId7"/>
    <p:sldLayoutId id="2147483663" r:id="rId8"/>
    <p:sldLayoutId id="2147483664"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youtu.be/jLSB90JL2no"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wissfairs.com/" TargetMode="Externa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youtu.be/0SzwVaRhTmA"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olmapedia.ch/" TargetMode="External"/><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youtu.be/r0GxAzLlD4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youtu.be/lQ1_O0gy-4c"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youtu.be/rvqhjlQMsL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innovationdays.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hyperlink" Target="https://youtu.be/2dhcnrGBSxU"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rwIo-rTSyYI"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5.sv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hyperlink" Target="https://youtu.be/GTsiCthdnY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5.sv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youtu.be/I47anEUBOP8"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5.sv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omr.com/" TargetMode="External"/><Relationship Id="rId7" Type="http://schemas.openxmlformats.org/officeDocument/2006/relationships/image" Target="../media/image13.svg"/><Relationship Id="rId2" Type="http://schemas.openxmlformats.org/officeDocument/2006/relationships/hyperlink" Target="https://www.sxsw.com/" TargetMode="Externa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s://www.digitaleconomicforum.ch/" TargetMode="External"/><Relationship Id="rId4" Type="http://schemas.openxmlformats.org/officeDocument/2006/relationships/hyperlink" Target="https://www.websummit.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S0D0xgWGmAk"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5.sv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hyperlink" Target="https://www.mansworld.com/" TargetMode="External"/><Relationship Id="rId7" Type="http://schemas.openxmlformats.org/officeDocument/2006/relationships/image" Target="../media/image13.svg"/><Relationship Id="rId2" Type="http://schemas.openxmlformats.org/officeDocument/2006/relationships/hyperlink" Target="https://www.glowcon.de/" TargetMode="Externa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s://www.criterion.ch/" TargetMode="External"/><Relationship Id="rId4" Type="http://schemas.openxmlformats.org/officeDocument/2006/relationships/hyperlink" Target="https://www.challenge-roth.co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hyperlink" Target="https://www.5c-modell.com/" TargetMode="External"/><Relationship Id="rId4" Type="http://schemas.openxmlformats.org/officeDocument/2006/relationships/image" Target="../media/image14.svg"/></Relationships>
</file>

<file path=ppt/slides/_rels/slide4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youtu.be/Z9nBRLZ1JY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wissfairs.com/" TargetMode="Externa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50.xml.rels><?xml version="1.0" encoding="UTF-8" standalone="yes"?>
<Relationships xmlns="http://schemas.openxmlformats.org/package/2006/relationships"><Relationship Id="rId3" Type="http://schemas.openxmlformats.org/officeDocument/2006/relationships/hyperlink" Target="https://visit.am-expo.ch/" TargetMode="External"/><Relationship Id="rId2" Type="http://schemas.openxmlformats.org/officeDocument/2006/relationships/hyperlink" Target="https://www.ornaris.ch/" TargetMode="External"/><Relationship Id="rId1" Type="http://schemas.openxmlformats.org/officeDocument/2006/relationships/slideLayout" Target="../slideLayouts/slideLayout13.xml"/><Relationship Id="rId5" Type="http://schemas.openxmlformats.org/officeDocument/2006/relationships/image" Target="../media/image13.svg"/><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hyperlink" Target="https://visit.am-expo.ch/" TargetMode="External"/><Relationship Id="rId2" Type="http://schemas.openxmlformats.org/officeDocument/2006/relationships/hyperlink" Target="https://www.swiss-moto.ch/" TargetMode="External"/><Relationship Id="rId1" Type="http://schemas.openxmlformats.org/officeDocument/2006/relationships/slideLayout" Target="../slideLayouts/slideLayout13.xml"/><Relationship Id="rId5" Type="http://schemas.openxmlformats.org/officeDocument/2006/relationships/image" Target="../media/image13.svg"/><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www.expodatabase.de/" TargetMode="External"/><Relationship Id="rId4" Type="http://schemas.openxmlformats.org/officeDocument/2006/relationships/image" Target="../media/image14.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vimeo.com/50570593" TargetMode="External"/><Relationship Id="rId1" Type="http://schemas.openxmlformats.org/officeDocument/2006/relationships/slideLayout" Target="../slideLayouts/slideLayout13.xml"/><Relationship Id="rId4" Type="http://schemas.openxmlformats.org/officeDocument/2006/relationships/image" Target="../media/image35.svg"/></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youtu.be/UiL55wLYLl0" TargetMode="External"/><Relationship Id="rId1" Type="http://schemas.openxmlformats.org/officeDocument/2006/relationships/slideLayout" Target="../slideLayouts/slideLayout13.xml"/><Relationship Id="rId4" Type="http://schemas.openxmlformats.org/officeDocument/2006/relationships/image" Target="../media/image35.svg"/></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youtu.be/jfCrchD5Nwo" TargetMode="External"/><Relationship Id="rId1" Type="http://schemas.openxmlformats.org/officeDocument/2006/relationships/slideLayout" Target="../slideLayouts/slideLayout13.xml"/><Relationship Id="rId4" Type="http://schemas.openxmlformats.org/officeDocument/2006/relationships/image" Target="../media/image35.svg"/></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youtu.be/l2Q6kK3li9o" TargetMode="External"/><Relationship Id="rId1" Type="http://schemas.openxmlformats.org/officeDocument/2006/relationships/slideLayout" Target="../slideLayouts/slideLayout13.xml"/><Relationship Id="rId4" Type="http://schemas.openxmlformats.org/officeDocument/2006/relationships/image" Target="../media/image35.svg"/></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youtu.be/AY3JYblPLc4" TargetMode="External"/><Relationship Id="rId1" Type="http://schemas.openxmlformats.org/officeDocument/2006/relationships/slideLayout" Target="../slideLayouts/slideLayout13.xml"/><Relationship Id="rId4" Type="http://schemas.openxmlformats.org/officeDocument/2006/relationships/image" Target="../media/image35.sv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hyperlink" Target="https://youtu.be/pYK9_5IEEq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944B8-1F5D-4284-9E7D-F0CE4E5F30AC}"/>
              </a:ext>
            </a:extLst>
          </p:cNvPr>
          <p:cNvSpPr>
            <a:spLocks noGrp="1"/>
          </p:cNvSpPr>
          <p:nvPr>
            <p:ph type="ctrTitle"/>
          </p:nvPr>
        </p:nvSpPr>
        <p:spPr>
          <a:xfrm>
            <a:off x="2921000" y="1860297"/>
            <a:ext cx="8533063" cy="2387600"/>
          </a:xfrm>
        </p:spPr>
        <p:txBody>
          <a:bodyPr>
            <a:normAutofit/>
          </a:bodyPr>
          <a:lstStyle/>
          <a:p>
            <a:pPr algn="r"/>
            <a:r>
              <a:rPr lang="de-CH" sz="7200" b="1" dirty="0">
                <a:latin typeface="Calibri" panose="020F0502020204030204" pitchFamily="34" charset="0"/>
              </a:rPr>
              <a:t>Orientierung und Begriffe</a:t>
            </a:r>
          </a:p>
        </p:txBody>
      </p:sp>
      <p:sp>
        <p:nvSpPr>
          <p:cNvPr id="3" name="Untertitel 2">
            <a:extLst>
              <a:ext uri="{FF2B5EF4-FFF2-40B4-BE49-F238E27FC236}">
                <a16:creationId xmlns:a16="http://schemas.microsoft.com/office/drawing/2014/main" id="{B396D917-1821-4045-8162-9AF96CEC0A08}"/>
              </a:ext>
            </a:extLst>
          </p:cNvPr>
          <p:cNvSpPr>
            <a:spLocks noGrp="1"/>
          </p:cNvSpPr>
          <p:nvPr>
            <p:ph type="subTitle" idx="1"/>
          </p:nvPr>
        </p:nvSpPr>
        <p:spPr>
          <a:xfrm>
            <a:off x="6593305" y="4516434"/>
            <a:ext cx="4828674" cy="2124998"/>
          </a:xfrm>
        </p:spPr>
        <p:txBody>
          <a:bodyPr/>
          <a:lstStyle/>
          <a:p>
            <a:pPr algn="r">
              <a:lnSpc>
                <a:spcPct val="120000"/>
              </a:lnSpc>
            </a:pPr>
            <a:r>
              <a:rPr lang="de-CH" dirty="0">
                <a:latin typeface="Calibri" panose="020F0502020204030204" pitchFamily="34" charset="0"/>
              </a:rPr>
              <a:t>Einführung &amp; Grundlagen im Basiscurriculum MESSE</a:t>
            </a:r>
          </a:p>
          <a:p>
            <a:pPr algn="r">
              <a:lnSpc>
                <a:spcPct val="120000"/>
              </a:lnSpc>
            </a:pPr>
            <a:endParaRPr lang="de-CH" sz="1000" dirty="0">
              <a:latin typeface="Calibri" panose="020F0502020204030204" pitchFamily="34" charset="0"/>
            </a:endParaRPr>
          </a:p>
          <a:p>
            <a:pPr algn="r">
              <a:lnSpc>
                <a:spcPct val="120000"/>
              </a:lnSpc>
            </a:pPr>
            <a:endParaRPr lang="de-CH" sz="1000" dirty="0">
              <a:latin typeface="Calibri" panose="020F0502020204030204" pitchFamily="34" charset="0"/>
            </a:endParaRPr>
          </a:p>
        </p:txBody>
      </p:sp>
    </p:spTree>
    <p:extLst>
      <p:ext uri="{BB962C8B-B14F-4D97-AF65-F5344CB8AC3E}">
        <p14:creationId xmlns:p14="http://schemas.microsoft.com/office/powerpoint/2010/main" val="5801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6366D4F-2D0F-44B9-928A-7A50D60C200E}"/>
              </a:ext>
            </a:extLst>
          </p:cNvPr>
          <p:cNvSpPr/>
          <p:nvPr/>
        </p:nvSpPr>
        <p:spPr>
          <a:xfrm>
            <a:off x="-171449" y="-127591"/>
            <a:ext cx="12695648" cy="7113181"/>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9" name="Grafik 8">
            <a:extLst>
              <a:ext uri="{FF2B5EF4-FFF2-40B4-BE49-F238E27FC236}">
                <a16:creationId xmlns:a16="http://schemas.microsoft.com/office/drawing/2014/main" id="{FA8EBD16-D9D9-4444-90A1-9F2991B0C1DA}"/>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5459"/>
            <a:ext cx="11208641" cy="7490653"/>
          </a:xfrm>
          <a:prstGeom prst="rect">
            <a:avLst/>
          </a:prstGeom>
        </p:spPr>
      </p:pic>
      <p:sp>
        <p:nvSpPr>
          <p:cNvPr id="2" name="Rechteck 1">
            <a:extLst>
              <a:ext uri="{FF2B5EF4-FFF2-40B4-BE49-F238E27FC236}">
                <a16:creationId xmlns:a16="http://schemas.microsoft.com/office/drawing/2014/main" id="{38F1E399-01F9-4492-95BF-5CDBB4A7DF6E}"/>
              </a:ext>
            </a:extLst>
          </p:cNvPr>
          <p:cNvSpPr/>
          <p:nvPr/>
        </p:nvSpPr>
        <p:spPr>
          <a:xfrm>
            <a:off x="7434137" y="0"/>
            <a:ext cx="4757863" cy="711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cxnSp>
        <p:nvCxnSpPr>
          <p:cNvPr id="11" name="Gerader Verbinder 10">
            <a:extLst>
              <a:ext uri="{FF2B5EF4-FFF2-40B4-BE49-F238E27FC236}">
                <a16:creationId xmlns:a16="http://schemas.microsoft.com/office/drawing/2014/main" id="{D55F3540-A831-4E13-B82E-7AAA2BA402A9}"/>
              </a:ext>
            </a:extLst>
          </p:cNvPr>
          <p:cNvCxnSpPr>
            <a:cxnSpLocks/>
          </p:cNvCxnSpPr>
          <p:nvPr/>
        </p:nvCxnSpPr>
        <p:spPr>
          <a:xfrm>
            <a:off x="7920126" y="70427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221D2CD6-3AF3-4A50-B342-8D8AB67EEDEB}"/>
              </a:ext>
            </a:extLst>
          </p:cNvPr>
          <p:cNvSpPr txBox="1"/>
          <p:nvPr/>
        </p:nvSpPr>
        <p:spPr>
          <a:xfrm>
            <a:off x="8145419" y="704278"/>
            <a:ext cx="3821288" cy="1760398"/>
          </a:xfrm>
          <a:prstGeom prst="rect">
            <a:avLst/>
          </a:prstGeom>
          <a:noFill/>
        </p:spPr>
        <p:txBody>
          <a:bodyPr wrap="square" rtlCol="0">
            <a:noAutofit/>
          </a:bodyPr>
          <a:lstStyle/>
          <a:p>
            <a:pPr>
              <a:spcBef>
                <a:spcPts val="1200"/>
              </a:spcBef>
              <a:spcAft>
                <a:spcPts val="1200"/>
              </a:spcAft>
            </a:pPr>
            <a:r>
              <a:rPr lang="de-DE" sz="3600" dirty="0">
                <a:latin typeface="Calibri" panose="020F0502020204030204" pitchFamily="34" charset="0"/>
              </a:rPr>
              <a:t>Messeportrait »</a:t>
            </a:r>
            <a:r>
              <a:rPr lang="de-DE" sz="3600" dirty="0" err="1">
                <a:latin typeface="Calibri" panose="020F0502020204030204" pitchFamily="34" charset="0"/>
              </a:rPr>
              <a:t>Igeho</a:t>
            </a:r>
            <a:r>
              <a:rPr lang="de-DE" sz="3600" dirty="0">
                <a:latin typeface="Calibri" panose="020F0502020204030204" pitchFamily="34" charset="0"/>
              </a:rPr>
              <a:t>«</a:t>
            </a:r>
            <a:br>
              <a:rPr lang="de-DE" sz="4000" dirty="0"/>
            </a:br>
            <a:r>
              <a:rPr lang="de-DE" sz="1400" dirty="0">
                <a:latin typeface="Calibri" panose="020F0502020204030204" pitchFamily="34" charset="0"/>
              </a:rPr>
              <a:t>als Beispiel einer vertikalen Fachmesse</a:t>
            </a:r>
            <a:endParaRPr lang="de-CH" sz="4000" b="1" dirty="0">
              <a:solidFill>
                <a:srgbClr val="CB0F1E"/>
              </a:solidFill>
              <a:latin typeface="Calibri" panose="020F0502020204030204" pitchFamily="34" charset="0"/>
              <a:cs typeface="Arial" panose="020B0604020202020204" pitchFamily="34" charset="0"/>
            </a:endParaRPr>
          </a:p>
        </p:txBody>
      </p:sp>
      <p:sp>
        <p:nvSpPr>
          <p:cNvPr id="13" name="Textplatzhalter 2">
            <a:extLst>
              <a:ext uri="{FF2B5EF4-FFF2-40B4-BE49-F238E27FC236}">
                <a16:creationId xmlns:a16="http://schemas.microsoft.com/office/drawing/2014/main" id="{B0C1C0E2-BB1B-4D00-A8A9-AD7FEAC09242}"/>
              </a:ext>
            </a:extLst>
          </p:cNvPr>
          <p:cNvSpPr txBox="1">
            <a:spLocks/>
          </p:cNvSpPr>
          <p:nvPr/>
        </p:nvSpPr>
        <p:spPr>
          <a:xfrm>
            <a:off x="7829548" y="2464675"/>
            <a:ext cx="4057647" cy="3966423"/>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solidFill>
                  <a:srgbClr val="C00000"/>
                </a:solidFill>
                <a:latin typeface="Calibri" panose="020F0502020204030204" pitchFamily="34" charset="0"/>
              </a:rPr>
              <a:t>Daten und Fakten (2019)</a:t>
            </a:r>
          </a:p>
          <a:p>
            <a:pPr marL="0" indent="0">
              <a:buNone/>
            </a:pPr>
            <a:endParaRPr lang="de-DE" dirty="0">
              <a:latin typeface="Calibri" panose="020F0502020204030204" pitchFamily="34" charset="0"/>
            </a:endParaRPr>
          </a:p>
          <a:p>
            <a:pPr>
              <a:lnSpc>
                <a:spcPct val="170000"/>
              </a:lnSpc>
              <a:spcBef>
                <a:spcPts val="0"/>
              </a:spcBef>
              <a:buFont typeface="Mont Bold" panose="00000900000000000000" pitchFamily="50" charset="0"/>
              <a:buChar char="_"/>
            </a:pPr>
            <a:r>
              <a:rPr lang="de-DE" dirty="0">
                <a:latin typeface="Calibri" panose="020F0502020204030204" pitchFamily="34" charset="0"/>
              </a:rPr>
              <a:t>Ausstellungsfläche: 70.000 qm</a:t>
            </a:r>
          </a:p>
          <a:p>
            <a:pPr>
              <a:lnSpc>
                <a:spcPct val="170000"/>
              </a:lnSpc>
              <a:spcBef>
                <a:spcPts val="0"/>
              </a:spcBef>
              <a:buFont typeface="Mont Bold" panose="00000900000000000000" pitchFamily="50" charset="0"/>
              <a:buChar char="_"/>
            </a:pPr>
            <a:r>
              <a:rPr lang="de-DE" dirty="0">
                <a:latin typeface="Calibri" panose="020F0502020204030204" pitchFamily="34" charset="0"/>
              </a:rPr>
              <a:t>Besucher: 70.000</a:t>
            </a:r>
          </a:p>
          <a:p>
            <a:pPr>
              <a:lnSpc>
                <a:spcPct val="170000"/>
              </a:lnSpc>
              <a:spcBef>
                <a:spcPts val="0"/>
              </a:spcBef>
              <a:buFont typeface="Mont Bold" panose="00000900000000000000" pitchFamily="50" charset="0"/>
              <a:buChar char="_"/>
            </a:pPr>
            <a:r>
              <a:rPr lang="de-DE" dirty="0">
                <a:latin typeface="Calibri" panose="020F0502020204030204" pitchFamily="34" charset="0"/>
              </a:rPr>
              <a:t>Aussteller: 750</a:t>
            </a:r>
          </a:p>
          <a:p>
            <a:pPr>
              <a:lnSpc>
                <a:spcPct val="170000"/>
              </a:lnSpc>
              <a:spcBef>
                <a:spcPts val="0"/>
              </a:spcBef>
              <a:buFont typeface="Mont Bold" panose="00000900000000000000" pitchFamily="50" charset="0"/>
              <a:buChar char="_"/>
            </a:pPr>
            <a:r>
              <a:rPr lang="de-DE" dirty="0">
                <a:latin typeface="Calibri" panose="020F0502020204030204" pitchFamily="34" charset="0"/>
              </a:rPr>
              <a:t>98% Weiterempfehlungsquote</a:t>
            </a:r>
          </a:p>
          <a:p>
            <a:pPr>
              <a:lnSpc>
                <a:spcPct val="170000"/>
              </a:lnSpc>
              <a:spcBef>
                <a:spcPts val="0"/>
              </a:spcBef>
              <a:buFont typeface="Mont Bold" panose="00000900000000000000" pitchFamily="50" charset="0"/>
              <a:buChar char="_"/>
            </a:pPr>
            <a:r>
              <a:rPr lang="de-DE" dirty="0">
                <a:latin typeface="Calibri" panose="020F0502020204030204" pitchFamily="34" charset="0"/>
              </a:rPr>
              <a:t>88% Bestnoten von Ausstellern</a:t>
            </a:r>
          </a:p>
          <a:p>
            <a:pPr>
              <a:lnSpc>
                <a:spcPct val="170000"/>
              </a:lnSpc>
              <a:spcBef>
                <a:spcPts val="0"/>
              </a:spcBef>
              <a:buFont typeface="Mont Bold" panose="00000900000000000000" pitchFamily="50" charset="0"/>
              <a:buChar char="_"/>
            </a:pPr>
            <a:r>
              <a:rPr lang="de-DE" dirty="0">
                <a:latin typeface="Calibri" panose="020F0502020204030204" pitchFamily="34" charset="0"/>
              </a:rPr>
              <a:t>80% Bestnoten von Besuchern</a:t>
            </a:r>
          </a:p>
          <a:p>
            <a:pPr>
              <a:lnSpc>
                <a:spcPct val="170000"/>
              </a:lnSpc>
              <a:spcBef>
                <a:spcPts val="0"/>
              </a:spcBef>
              <a:buFont typeface="Mont Bold" panose="00000900000000000000" pitchFamily="50" charset="0"/>
              <a:buChar char="_"/>
            </a:pPr>
            <a:r>
              <a:rPr lang="de-DE" dirty="0">
                <a:latin typeface="Calibri" panose="020F0502020204030204" pitchFamily="34" charset="0"/>
              </a:rPr>
              <a:t>22% Erstbesucher</a:t>
            </a:r>
          </a:p>
        </p:txBody>
      </p:sp>
    </p:spTree>
    <p:extLst>
      <p:ext uri="{BB962C8B-B14F-4D97-AF65-F5344CB8AC3E}">
        <p14:creationId xmlns:p14="http://schemas.microsoft.com/office/powerpoint/2010/main" val="889200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E049E6B-4420-4A29-926B-94A42146F655}"/>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5" name="Rechteck 4">
            <a:extLst>
              <a:ext uri="{FF2B5EF4-FFF2-40B4-BE49-F238E27FC236}">
                <a16:creationId xmlns:a16="http://schemas.microsoft.com/office/drawing/2014/main" id="{E6366D4F-2D0F-44B9-928A-7A50D60C200E}"/>
              </a:ext>
            </a:extLst>
          </p:cNvPr>
          <p:cNvSpPr/>
          <p:nvPr/>
        </p:nvSpPr>
        <p:spPr>
          <a:xfrm>
            <a:off x="-495884" y="-127591"/>
            <a:ext cx="12695648" cy="7113181"/>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38F1E399-01F9-4492-95BF-5CDBB4A7DF6E}"/>
              </a:ext>
            </a:extLst>
          </p:cNvPr>
          <p:cNvSpPr/>
          <p:nvPr/>
        </p:nvSpPr>
        <p:spPr>
          <a:xfrm>
            <a:off x="1057275" y="-127591"/>
            <a:ext cx="4757863" cy="711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cxnSp>
        <p:nvCxnSpPr>
          <p:cNvPr id="6" name="Gerader Verbinder 5">
            <a:extLst>
              <a:ext uri="{FF2B5EF4-FFF2-40B4-BE49-F238E27FC236}">
                <a16:creationId xmlns:a16="http://schemas.microsoft.com/office/drawing/2014/main" id="{189F177A-619A-4031-AA1E-825BA2EFAFD8}"/>
              </a:ext>
            </a:extLst>
          </p:cNvPr>
          <p:cNvCxnSpPr>
            <a:cxnSpLocks/>
          </p:cNvCxnSpPr>
          <p:nvPr/>
        </p:nvCxnSpPr>
        <p:spPr>
          <a:xfrm>
            <a:off x="1766976" y="70427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43F7CEE-2882-43C3-B12A-066C9E9082BE}"/>
              </a:ext>
            </a:extLst>
          </p:cNvPr>
          <p:cNvSpPr txBox="1"/>
          <p:nvPr/>
        </p:nvSpPr>
        <p:spPr>
          <a:xfrm>
            <a:off x="2030652" y="704278"/>
            <a:ext cx="3821288" cy="1760398"/>
          </a:xfrm>
          <a:prstGeom prst="rect">
            <a:avLst/>
          </a:prstGeom>
          <a:noFill/>
        </p:spPr>
        <p:txBody>
          <a:bodyPr wrap="square" rtlCol="0">
            <a:noAutofit/>
          </a:bodyPr>
          <a:lstStyle/>
          <a:p>
            <a:pPr>
              <a:spcBef>
                <a:spcPts val="1200"/>
              </a:spcBef>
              <a:spcAft>
                <a:spcPts val="1200"/>
              </a:spcAft>
            </a:pPr>
            <a:r>
              <a:rPr lang="de-DE" sz="3600" dirty="0">
                <a:latin typeface="Calibri" panose="020F0502020204030204" pitchFamily="34" charset="0"/>
              </a:rPr>
              <a:t>Messeportrait »</a:t>
            </a:r>
            <a:r>
              <a:rPr lang="de-DE" sz="3600" dirty="0"/>
              <a:t> </a:t>
            </a:r>
            <a:r>
              <a:rPr lang="de-DE" sz="3600" dirty="0">
                <a:latin typeface="Calibri" panose="020F0502020204030204" pitchFamily="34" charset="0"/>
              </a:rPr>
              <a:t>AM Expo«</a:t>
            </a:r>
            <a:br>
              <a:rPr lang="de-DE" sz="4000" dirty="0"/>
            </a:br>
            <a:r>
              <a:rPr lang="de-DE" sz="1400" dirty="0">
                <a:latin typeface="Calibri" panose="020F0502020204030204" pitchFamily="34" charset="0"/>
              </a:rPr>
              <a:t>als Beispiel einer horizontalen Fachmesse</a:t>
            </a:r>
            <a:endParaRPr lang="de-CH" sz="4000" b="1" dirty="0">
              <a:solidFill>
                <a:srgbClr val="CB0F1E"/>
              </a:solidFill>
              <a:latin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7466022C-8B6A-48B7-A694-C0E89D89D880}"/>
              </a:ext>
            </a:extLst>
          </p:cNvPr>
          <p:cNvSpPr txBox="1"/>
          <p:nvPr/>
        </p:nvSpPr>
        <p:spPr>
          <a:xfrm>
            <a:off x="1543798" y="2562023"/>
            <a:ext cx="4135661" cy="1295868"/>
          </a:xfrm>
          <a:prstGeom prst="rect">
            <a:avLst/>
          </a:prstGeom>
          <a:noFill/>
        </p:spPr>
        <p:txBody>
          <a:bodyPr wrap="square" rtlCol="0">
            <a:spAutoFit/>
          </a:bodyPr>
          <a:lstStyle/>
          <a:p>
            <a:pPr>
              <a:lnSpc>
                <a:spcPct val="150000"/>
              </a:lnSpc>
            </a:pPr>
            <a:r>
              <a:rPr lang="de-DE" dirty="0">
                <a:latin typeface="Calibri" panose="020F0502020204030204" pitchFamily="34" charset="0"/>
              </a:rPr>
              <a:t>Die AM Expo (jährlich im Frühjahr in Luzern) gilt als bedeutendste »Fachmesse für additive Fertigung« in der Schweiz.</a:t>
            </a:r>
          </a:p>
        </p:txBody>
      </p:sp>
      <p:pic>
        <p:nvPicPr>
          <p:cNvPr id="10" name="Grafik 9">
            <a:extLst>
              <a:ext uri="{FF2B5EF4-FFF2-40B4-BE49-F238E27FC236}">
                <a16:creationId xmlns:a16="http://schemas.microsoft.com/office/drawing/2014/main" id="{BB8DF8ED-CBE0-4EA2-BC34-56A0763242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0652" y="4656562"/>
            <a:ext cx="2811111" cy="1289172"/>
          </a:xfrm>
          <a:prstGeom prst="rect">
            <a:avLst/>
          </a:prstGeom>
        </p:spPr>
      </p:pic>
    </p:spTree>
    <p:extLst>
      <p:ext uri="{BB962C8B-B14F-4D97-AF65-F5344CB8AC3E}">
        <p14:creationId xmlns:p14="http://schemas.microsoft.com/office/powerpoint/2010/main" val="248362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12192000"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a:extLst>
              <a:ext uri="{FF2B5EF4-FFF2-40B4-BE49-F238E27FC236}">
                <a16:creationId xmlns:a16="http://schemas.microsoft.com/office/drawing/2014/main" id="{BD806301-CB79-440E-87D3-ED2E65F96A52}"/>
              </a:ext>
            </a:extLst>
          </p:cNvPr>
          <p:cNvSpPr txBox="1"/>
          <p:nvPr/>
        </p:nvSpPr>
        <p:spPr>
          <a:xfrm>
            <a:off x="2127179" y="581749"/>
            <a:ext cx="9546415" cy="1264659"/>
          </a:xfrm>
          <a:prstGeom prst="rect">
            <a:avLst/>
          </a:prstGeom>
          <a:noFill/>
        </p:spPr>
        <p:txBody>
          <a:bodyPr wrap="square" rtlCol="0">
            <a:noAutofit/>
          </a:bodyPr>
          <a:lstStyle/>
          <a:p>
            <a:r>
              <a:rPr lang="de-CH" sz="4000" b="1" dirty="0">
                <a:solidFill>
                  <a:srgbClr val="FFFFFF"/>
                </a:solidFill>
                <a:latin typeface="Arial" panose="020B0604020202020204" pitchFamily="34" charset="0"/>
                <a:cs typeface="Arial" panose="020B0604020202020204" pitchFamily="34" charset="0"/>
              </a:rPr>
              <a:t>VIDEO: Messeportrait » AM Expo«</a:t>
            </a:r>
            <a:br>
              <a:rPr lang="de-CH" sz="4000" b="1" dirty="0">
                <a:solidFill>
                  <a:srgbClr val="FFFFFF"/>
                </a:solidFill>
                <a:latin typeface="Arial" panose="020B0604020202020204" pitchFamily="34" charset="0"/>
                <a:cs typeface="Arial" panose="020B0604020202020204" pitchFamily="34" charset="0"/>
              </a:rPr>
            </a:br>
            <a:r>
              <a:rPr lang="de-CH" sz="2000" b="1" dirty="0">
                <a:solidFill>
                  <a:srgbClr val="FFFFFF"/>
                </a:solidFill>
                <a:latin typeface="Arial" panose="020B0604020202020204" pitchFamily="34" charset="0"/>
                <a:cs typeface="Arial" panose="020B0604020202020204" pitchFamily="34" charset="0"/>
              </a:rPr>
              <a:t>als Beispiel einer horizontalen Fachmesse</a:t>
            </a:r>
          </a:p>
          <a:p>
            <a:endParaRPr lang="de-CH" sz="4000" b="1" dirty="0">
              <a:solidFill>
                <a:srgbClr val="FFFFFF"/>
              </a:solidFill>
              <a:latin typeface="Calibri" panose="020F0502020204030204" pitchFamily="34" charset="0"/>
              <a:cs typeface="Arial" panose="020B0604020202020204" pitchFamily="34" charset="0"/>
            </a:endParaRP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1828801"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Grafik 7" descr="Lupe">
            <a:extLst>
              <a:ext uri="{FF2B5EF4-FFF2-40B4-BE49-F238E27FC236}">
                <a16:creationId xmlns:a16="http://schemas.microsoft.com/office/drawing/2014/main" id="{52D48DB1-FF1B-43C7-A479-FFD50732DF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02" y="629875"/>
            <a:ext cx="792000" cy="792000"/>
          </a:xfrm>
          <a:prstGeom prst="rect">
            <a:avLst/>
          </a:prstGeom>
        </p:spPr>
      </p:pic>
      <p:grpSp>
        <p:nvGrpSpPr>
          <p:cNvPr id="3" name="Gruppieren 2">
            <a:extLst>
              <a:ext uri="{FF2B5EF4-FFF2-40B4-BE49-F238E27FC236}">
                <a16:creationId xmlns:a16="http://schemas.microsoft.com/office/drawing/2014/main" id="{6D7614A0-6626-4716-B743-90E0C604B7B4}"/>
              </a:ext>
            </a:extLst>
          </p:cNvPr>
          <p:cNvGrpSpPr/>
          <p:nvPr/>
        </p:nvGrpSpPr>
        <p:grpSpPr>
          <a:xfrm>
            <a:off x="3611979" y="2454237"/>
            <a:ext cx="5101391" cy="2967267"/>
            <a:chOff x="3611979" y="2454237"/>
            <a:chExt cx="5101391" cy="2967267"/>
          </a:xfrm>
        </p:grpSpPr>
        <p:sp>
          <p:nvSpPr>
            <p:cNvPr id="10" name="Rechteck: abgerundete Ecken 9">
              <a:extLst>
                <a:ext uri="{FF2B5EF4-FFF2-40B4-BE49-F238E27FC236}">
                  <a16:creationId xmlns:a16="http://schemas.microsoft.com/office/drawing/2014/main" id="{DF6017D8-AB8D-4DFA-84F6-B5616D592698}"/>
                </a:ext>
              </a:extLst>
            </p:cNvPr>
            <p:cNvSpPr/>
            <p:nvPr/>
          </p:nvSpPr>
          <p:spPr>
            <a:xfrm>
              <a:off x="3611979" y="2454237"/>
              <a:ext cx="5101391" cy="2967267"/>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6" name="Grafik 15" descr="Wiedergeben">
              <a:hlinkClick r:id="rId4"/>
              <a:extLst>
                <a:ext uri="{FF2B5EF4-FFF2-40B4-BE49-F238E27FC236}">
                  <a16:creationId xmlns:a16="http://schemas.microsoft.com/office/drawing/2014/main" id="{5E23E21A-7E92-4B96-8118-8DB29A3FA5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8871" y="2685965"/>
              <a:ext cx="2967267" cy="2503811"/>
            </a:xfrm>
            <a:prstGeom prst="rect">
              <a:avLst/>
            </a:prstGeom>
          </p:spPr>
        </p:pic>
      </p:grpSp>
    </p:spTree>
    <p:extLst>
      <p:ext uri="{BB962C8B-B14F-4D97-AF65-F5344CB8AC3E}">
        <p14:creationId xmlns:p14="http://schemas.microsoft.com/office/powerpoint/2010/main" val="414076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7E52615-77DD-43F9-8F52-D558437E37E2}"/>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0865260" cy="6839642"/>
          </a:xfrm>
          <a:prstGeom prst="rect">
            <a:avLst/>
          </a:prstGeom>
        </p:spPr>
      </p:pic>
      <p:sp>
        <p:nvSpPr>
          <p:cNvPr id="5" name="Rechteck 4">
            <a:extLst>
              <a:ext uri="{FF2B5EF4-FFF2-40B4-BE49-F238E27FC236}">
                <a16:creationId xmlns:a16="http://schemas.microsoft.com/office/drawing/2014/main" id="{E6366D4F-2D0F-44B9-928A-7A50D60C200E}"/>
              </a:ext>
            </a:extLst>
          </p:cNvPr>
          <p:cNvSpPr/>
          <p:nvPr/>
        </p:nvSpPr>
        <p:spPr>
          <a:xfrm>
            <a:off x="-251824" y="-255181"/>
            <a:ext cx="12695648" cy="7113181"/>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38F1E399-01F9-4492-95BF-5CDBB4A7DF6E}"/>
              </a:ext>
            </a:extLst>
          </p:cNvPr>
          <p:cNvSpPr/>
          <p:nvPr/>
        </p:nvSpPr>
        <p:spPr>
          <a:xfrm>
            <a:off x="7434137" y="-136770"/>
            <a:ext cx="4757863" cy="711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11" name="Textplatzhalter 2">
            <a:extLst>
              <a:ext uri="{FF2B5EF4-FFF2-40B4-BE49-F238E27FC236}">
                <a16:creationId xmlns:a16="http://schemas.microsoft.com/office/drawing/2014/main" id="{75D87C6E-6CFB-4940-B150-24A7EDDE6735}"/>
              </a:ext>
            </a:extLst>
          </p:cNvPr>
          <p:cNvSpPr txBox="1">
            <a:spLocks/>
          </p:cNvSpPr>
          <p:nvPr/>
        </p:nvSpPr>
        <p:spPr>
          <a:xfrm>
            <a:off x="7829548" y="2464675"/>
            <a:ext cx="4057647" cy="39664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dirty="0">
                <a:solidFill>
                  <a:srgbClr val="C00000"/>
                </a:solidFill>
                <a:latin typeface="Calibri" panose="020F0502020204030204" pitchFamily="34" charset="0"/>
              </a:rPr>
              <a:t>Daten und Fakten (2019)</a:t>
            </a:r>
          </a:p>
          <a:p>
            <a:pPr marL="0" indent="0">
              <a:buNone/>
            </a:pPr>
            <a:endParaRPr lang="de-DE" sz="1800" dirty="0">
              <a:latin typeface="Calibri" panose="020F0502020204030204" pitchFamily="34" charset="0"/>
            </a:endParaRPr>
          </a:p>
          <a:p>
            <a:pPr>
              <a:lnSpc>
                <a:spcPct val="150000"/>
              </a:lnSpc>
              <a:buFont typeface="Mont Bold" panose="00000900000000000000" pitchFamily="50" charset="0"/>
              <a:buChar char="_"/>
            </a:pPr>
            <a:r>
              <a:rPr lang="de-DE" sz="1800" dirty="0">
                <a:latin typeface="Calibri" panose="020F0502020204030204" pitchFamily="34" charset="0"/>
              </a:rPr>
              <a:t>Besucher: 2.300</a:t>
            </a:r>
          </a:p>
          <a:p>
            <a:pPr>
              <a:lnSpc>
                <a:spcPct val="150000"/>
              </a:lnSpc>
              <a:buFont typeface="Mont Bold" panose="00000900000000000000" pitchFamily="50" charset="0"/>
              <a:buChar char="_"/>
            </a:pPr>
            <a:r>
              <a:rPr lang="de-DE" sz="1800" dirty="0">
                <a:latin typeface="Calibri" panose="020F0502020204030204" pitchFamily="34" charset="0"/>
              </a:rPr>
              <a:t>Aussteller: 130</a:t>
            </a:r>
          </a:p>
          <a:p>
            <a:pPr>
              <a:lnSpc>
                <a:spcPct val="150000"/>
              </a:lnSpc>
              <a:buFont typeface="Mont Bold" panose="00000900000000000000" pitchFamily="50" charset="0"/>
              <a:buChar char="_"/>
            </a:pPr>
            <a:r>
              <a:rPr lang="de-DE" sz="1800" dirty="0">
                <a:latin typeface="Calibri" panose="020F0502020204030204" pitchFamily="34" charset="0"/>
              </a:rPr>
              <a:t>8 Fokusthemen</a:t>
            </a:r>
          </a:p>
          <a:p>
            <a:pPr>
              <a:lnSpc>
                <a:spcPct val="150000"/>
              </a:lnSpc>
              <a:buFont typeface="Mont Bold" panose="00000900000000000000" pitchFamily="50" charset="0"/>
              <a:buChar char="_"/>
            </a:pPr>
            <a:r>
              <a:rPr lang="de-DE" sz="1800" dirty="0">
                <a:latin typeface="Calibri" panose="020F0502020204030204" pitchFamily="34" charset="0"/>
              </a:rPr>
              <a:t>48 Expertenvorträge</a:t>
            </a:r>
          </a:p>
        </p:txBody>
      </p:sp>
      <p:cxnSp>
        <p:nvCxnSpPr>
          <p:cNvPr id="14" name="Gerader Verbinder 13">
            <a:extLst>
              <a:ext uri="{FF2B5EF4-FFF2-40B4-BE49-F238E27FC236}">
                <a16:creationId xmlns:a16="http://schemas.microsoft.com/office/drawing/2014/main" id="{826284DC-1A6E-486F-8BDE-157F5D75C318}"/>
              </a:ext>
            </a:extLst>
          </p:cNvPr>
          <p:cNvCxnSpPr>
            <a:cxnSpLocks/>
          </p:cNvCxnSpPr>
          <p:nvPr/>
        </p:nvCxnSpPr>
        <p:spPr>
          <a:xfrm>
            <a:off x="7920126" y="70427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80EE8A5B-A9FF-4C3F-984D-AB4C305651C7}"/>
              </a:ext>
            </a:extLst>
          </p:cNvPr>
          <p:cNvSpPr txBox="1"/>
          <p:nvPr/>
        </p:nvSpPr>
        <p:spPr>
          <a:xfrm>
            <a:off x="8145419" y="704278"/>
            <a:ext cx="3821288" cy="1760398"/>
          </a:xfrm>
          <a:prstGeom prst="rect">
            <a:avLst/>
          </a:prstGeom>
          <a:noFill/>
        </p:spPr>
        <p:txBody>
          <a:bodyPr wrap="square" rtlCol="0">
            <a:noAutofit/>
          </a:bodyPr>
          <a:lstStyle/>
          <a:p>
            <a:pPr>
              <a:spcBef>
                <a:spcPts val="1200"/>
              </a:spcBef>
              <a:spcAft>
                <a:spcPts val="1200"/>
              </a:spcAft>
            </a:pPr>
            <a:r>
              <a:rPr lang="de-DE" sz="3600" dirty="0">
                <a:latin typeface="Calibri" panose="020F0502020204030204" pitchFamily="34" charset="0"/>
              </a:rPr>
              <a:t>Messeportrait »AM Expo«</a:t>
            </a:r>
            <a:br>
              <a:rPr lang="de-DE" sz="4000" dirty="0"/>
            </a:br>
            <a:r>
              <a:rPr lang="de-DE" sz="1400" dirty="0">
                <a:latin typeface="Calibri" panose="020F0502020204030204" pitchFamily="34" charset="0"/>
              </a:rPr>
              <a:t>als Beispiel einer vertikalen Fachmesse</a:t>
            </a:r>
            <a:endParaRPr lang="de-CH" sz="4000" b="1" dirty="0">
              <a:solidFill>
                <a:srgbClr val="CB0F1E"/>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4907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2807367" y="-1"/>
            <a:ext cx="9384633"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497181" y="2197768"/>
            <a:ext cx="8406049" cy="3339376"/>
          </a:xfrm>
          <a:prstGeom prst="rect">
            <a:avLst/>
          </a:prstGeom>
          <a:noFill/>
        </p:spPr>
        <p:txBody>
          <a:bodyPr wrap="square" rtlCol="0">
            <a:spAutoFit/>
          </a:bodyPr>
          <a:lstStyle/>
          <a:p>
            <a:pPr>
              <a:spcAft>
                <a:spcPts val="600"/>
              </a:spcAft>
            </a:pPr>
            <a:r>
              <a:rPr lang="de-CH" sz="3200" b="1" dirty="0">
                <a:solidFill>
                  <a:schemeClr val="bg1"/>
                </a:solidFill>
                <a:latin typeface="Calibri" panose="020F0502020204030204" pitchFamily="34" charset="0"/>
              </a:rPr>
              <a:t>Publikumsmessen (B2C)_</a:t>
            </a:r>
          </a:p>
          <a:p>
            <a:pPr>
              <a:spcAft>
                <a:spcPts val="600"/>
              </a:spcAft>
            </a:pPr>
            <a:endParaRPr lang="de-CH" sz="2800" b="1" dirty="0">
              <a:solidFill>
                <a:schemeClr val="bg1"/>
              </a:solidFill>
              <a:latin typeface="Calibri" panose="020F0502020204030204" pitchFamily="34" charset="0"/>
            </a:endParaRPr>
          </a:p>
          <a:p>
            <a:pPr>
              <a:lnSpc>
                <a:spcPct val="150000"/>
              </a:lnSpc>
              <a:spcAft>
                <a:spcPts val="600"/>
              </a:spcAft>
            </a:pPr>
            <a:r>
              <a:rPr lang="de-CH" sz="2400" dirty="0">
                <a:solidFill>
                  <a:schemeClr val="bg1"/>
                </a:solidFill>
                <a:latin typeface="Calibri" panose="020F0502020204030204" pitchFamily="34" charset="0"/>
              </a:rPr>
              <a:t>Publikumsmessen sind Messen, die sich an den privaten Konsumenten richten, deren Besuch aus privaten Gründen erfolgt (Privatkunden).</a:t>
            </a:r>
          </a:p>
          <a:p>
            <a:pPr>
              <a:spcAft>
                <a:spcPts val="600"/>
              </a:spcAft>
            </a:pPr>
            <a:endParaRPr lang="de-CH" sz="2800" b="1" dirty="0">
              <a:solidFill>
                <a:schemeClr val="bg1"/>
              </a:solidFill>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401047" y="4171691"/>
            <a:ext cx="2206794" cy="1171731"/>
          </a:xfrm>
          <a:prstGeom prst="rect">
            <a:avLst/>
          </a:prstGeom>
          <a:noFill/>
        </p:spPr>
        <p:txBody>
          <a:bodyPr wrap="square" rtlCol="0">
            <a:spAutoFit/>
          </a:bodyPr>
          <a:lstStyle/>
          <a:p>
            <a:pPr>
              <a:lnSpc>
                <a:spcPct val="150000"/>
              </a:lnSpc>
            </a:pPr>
            <a:r>
              <a:rPr lang="de-DE" sz="1200" dirty="0">
                <a:solidFill>
                  <a:srgbClr val="C00000"/>
                </a:solidFill>
                <a:latin typeface="Calibri" panose="020F0502020204030204" pitchFamily="34" charset="0"/>
              </a:rPr>
              <a:t>Gehe zur Website von </a:t>
            </a:r>
            <a:r>
              <a:rPr lang="de-DE" sz="1200" dirty="0" err="1">
                <a:solidFill>
                  <a:srgbClr val="C00000"/>
                </a:solidFill>
                <a:latin typeface="Calibri" panose="020F0502020204030204" pitchFamily="34" charset="0"/>
                <a:hlinkClick r:id="rId2">
                  <a:extLst>
                    <a:ext uri="{A12FA001-AC4F-418D-AE19-62706E023703}">
                      <ahyp:hlinkClr xmlns:ahyp="http://schemas.microsoft.com/office/drawing/2018/hyperlinkcolor" val="tx"/>
                    </a:ext>
                  </a:extLst>
                </a:hlinkClick>
              </a:rPr>
              <a:t>Swissfairs</a:t>
            </a:r>
            <a:r>
              <a:rPr lang="de-DE" sz="1200" dirty="0">
                <a:solidFill>
                  <a:srgbClr val="C00000"/>
                </a:solidFill>
                <a:latin typeface="Calibri" panose="020F0502020204030204" pitchFamily="34" charset="0"/>
              </a:rPr>
              <a:t> und finde die drei besucherstärksten Publikumsmessen der Schweiz.</a:t>
            </a: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264659"/>
          </a:xfrm>
          <a:prstGeom prst="rect">
            <a:avLst/>
          </a:prstGeom>
          <a:noFill/>
        </p:spPr>
        <p:txBody>
          <a:bodyPr wrap="square" rtlCol="0">
            <a:noAutofit/>
          </a:bodyPr>
          <a:lstStyle/>
          <a:p>
            <a:r>
              <a:rPr lang="de-CH" sz="4000" b="1" dirty="0">
                <a:solidFill>
                  <a:srgbClr val="FFFFFF"/>
                </a:solidFill>
                <a:latin typeface="Arial" panose="020B0604020202020204" pitchFamily="34" charset="0"/>
                <a:cs typeface="Arial" panose="020B0604020202020204" pitchFamily="34" charset="0"/>
              </a:rPr>
              <a:t>ÜBUNG</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Grafik 10" descr="Stoppuhr">
            <a:extLst>
              <a:ext uri="{FF2B5EF4-FFF2-40B4-BE49-F238E27FC236}">
                <a16:creationId xmlns:a16="http://schemas.microsoft.com/office/drawing/2014/main" id="{ACB5679A-34FA-4B0C-A9BD-C98297413C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047" y="3257291"/>
            <a:ext cx="914400" cy="914400"/>
          </a:xfrm>
          <a:prstGeom prst="rect">
            <a:avLst/>
          </a:prstGeom>
        </p:spPr>
      </p:pic>
    </p:spTree>
    <p:extLst>
      <p:ext uri="{BB962C8B-B14F-4D97-AF65-F5344CB8AC3E}">
        <p14:creationId xmlns:p14="http://schemas.microsoft.com/office/powerpoint/2010/main" val="2050207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Lupe">
            <a:extLst>
              <a:ext uri="{FF2B5EF4-FFF2-40B4-BE49-F238E27FC236}">
                <a16:creationId xmlns:a16="http://schemas.microsoft.com/office/drawing/2014/main" id="{EE88BA2C-5405-4737-9338-AEAB076B02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25788" y="3304785"/>
            <a:ext cx="792000" cy="792000"/>
          </a:xfrm>
          <a:prstGeom prst="rect">
            <a:avLst/>
          </a:prstGeom>
        </p:spPr>
      </p:pic>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Publikumsmessen (B2C)</a:t>
            </a: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A805B611-1C73-4276-A0F1-07DF617191BA}"/>
              </a:ext>
            </a:extLst>
          </p:cNvPr>
          <p:cNvSpPr/>
          <p:nvPr/>
        </p:nvSpPr>
        <p:spPr>
          <a:xfrm>
            <a:off x="6464832" y="2180006"/>
            <a:ext cx="4892982" cy="4677994"/>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DE" sz="2000" dirty="0">
                <a:latin typeface="Calibri" panose="020F0502020204030204" pitchFamily="34" charset="0"/>
              </a:rPr>
              <a:t>Für Konsumenten mit spezifischem Interesse.</a:t>
            </a:r>
          </a:p>
          <a:p>
            <a:pPr>
              <a:spcBef>
                <a:spcPts val="600"/>
              </a:spcBef>
              <a:spcAft>
                <a:spcPts val="1200"/>
              </a:spcAft>
            </a:pPr>
            <a:r>
              <a:rPr lang="de-DE" sz="1200" dirty="0">
                <a:latin typeface="Calibri" panose="020F0502020204030204" pitchFamily="34" charset="0"/>
              </a:rPr>
              <a:t>Beispiele aus der Schweiz:</a:t>
            </a:r>
          </a:p>
          <a:p>
            <a:pPr>
              <a:lnSpc>
                <a:spcPct val="150000"/>
              </a:lnSpc>
              <a:spcAft>
                <a:spcPts val="1800"/>
              </a:spcAft>
            </a:pPr>
            <a:r>
              <a:rPr lang="de-DE" sz="1400" dirty="0">
                <a:latin typeface="Calibri" panose="020F0502020204030204" pitchFamily="34" charset="0"/>
              </a:rPr>
              <a:t>• </a:t>
            </a:r>
            <a:r>
              <a:rPr lang="de-DE" sz="1400" dirty="0" err="1">
                <a:latin typeface="Calibri" panose="020F0502020204030204" pitchFamily="34" charset="0"/>
              </a:rPr>
              <a:t>Swissmoto</a:t>
            </a:r>
            <a:r>
              <a:rPr lang="de-DE" sz="1400" dirty="0">
                <a:latin typeface="Calibri" panose="020F0502020204030204" pitchFamily="34" charset="0"/>
              </a:rPr>
              <a:t> Zürich (Motorräder)</a:t>
            </a:r>
            <a:br>
              <a:rPr lang="de-DE" sz="1400" dirty="0">
                <a:latin typeface="Calibri" panose="020F0502020204030204" pitchFamily="34" charset="0"/>
              </a:rPr>
            </a:br>
            <a:r>
              <a:rPr lang="de-DE" sz="1400" dirty="0">
                <a:latin typeface="Calibri" panose="020F0502020204030204" pitchFamily="34" charset="0"/>
              </a:rPr>
              <a:t>• Suisse Caravan Salon Bern (Camping/Caravan)</a:t>
            </a:r>
            <a:br>
              <a:rPr lang="de-DE" sz="1400" dirty="0">
                <a:latin typeface="Calibri" panose="020F0502020204030204" pitchFamily="34" charset="0"/>
              </a:rPr>
            </a:br>
            <a:r>
              <a:rPr lang="de-DE" sz="1400" dirty="0">
                <a:latin typeface="Calibri" panose="020F0502020204030204" pitchFamily="34" charset="0"/>
              </a:rPr>
              <a:t>• Swiss Handicap Luzern (f. beeinträchtigte Menschen)</a:t>
            </a:r>
          </a:p>
          <a:p>
            <a:pPr>
              <a:spcAft>
                <a:spcPts val="600"/>
              </a:spcAft>
            </a:pPr>
            <a:r>
              <a:rPr lang="de-DE" sz="1400" dirty="0">
                <a:latin typeface="Calibri" panose="020F0502020204030204" pitchFamily="34" charset="0"/>
              </a:rPr>
              <a:t>Auf Special-Interest-Publikumsmessen informieren sich Privatkunden über spezifische Themen. Auch hier spielt der direkte Verkauf eine wichtige Rolle – wenngleich das Treffen Gleichgesinnter oft ebenso wichtig ist.</a:t>
            </a:r>
          </a:p>
          <a:p>
            <a:pPr>
              <a:spcBef>
                <a:spcPts val="600"/>
              </a:spcBef>
              <a:spcAft>
                <a:spcPts val="600"/>
              </a:spcAft>
            </a:pPr>
            <a:endParaRPr lang="de-DE" sz="2000" dirty="0">
              <a:latin typeface="Calibri" panose="020F0502020204030204" pitchFamily="34" charset="0"/>
            </a:endParaRPr>
          </a:p>
        </p:txBody>
      </p:sp>
      <p:sp>
        <p:nvSpPr>
          <p:cNvPr id="17" name="Rechteck 16">
            <a:extLst>
              <a:ext uri="{FF2B5EF4-FFF2-40B4-BE49-F238E27FC236}">
                <a16:creationId xmlns:a16="http://schemas.microsoft.com/office/drawing/2014/main" id="{6663AEBC-6E8F-4B9A-8109-DF30A6F42328}"/>
              </a:ext>
            </a:extLst>
          </p:cNvPr>
          <p:cNvSpPr/>
          <p:nvPr/>
        </p:nvSpPr>
        <p:spPr>
          <a:xfrm>
            <a:off x="834188" y="2180006"/>
            <a:ext cx="4892982" cy="4677993"/>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DE" sz="2000" dirty="0">
                <a:latin typeface="Calibri" panose="020F0502020204030204" pitchFamily="34" charset="0"/>
              </a:rPr>
              <a:t>Universal- oder Mehrbranchen-Messen</a:t>
            </a:r>
          </a:p>
          <a:p>
            <a:pPr>
              <a:spcBef>
                <a:spcPts val="1200"/>
              </a:spcBef>
              <a:spcAft>
                <a:spcPts val="1200"/>
              </a:spcAft>
            </a:pPr>
            <a:r>
              <a:rPr lang="de-DE" sz="1200" dirty="0">
                <a:latin typeface="Calibri" panose="020F0502020204030204" pitchFamily="34" charset="0"/>
              </a:rPr>
              <a:t>Beispiele aus der Schweiz:</a:t>
            </a:r>
          </a:p>
          <a:p>
            <a:pPr>
              <a:lnSpc>
                <a:spcPct val="150000"/>
              </a:lnSpc>
              <a:spcAft>
                <a:spcPts val="1800"/>
              </a:spcAft>
            </a:pPr>
            <a:r>
              <a:rPr lang="de-DE" dirty="0">
                <a:latin typeface="Calibri" panose="020F0502020204030204" pitchFamily="34" charset="0"/>
              </a:rPr>
              <a:t>• </a:t>
            </a:r>
            <a:r>
              <a:rPr lang="de-DE" dirty="0" err="1">
                <a:latin typeface="Calibri" panose="020F0502020204030204" pitchFamily="34" charset="0"/>
              </a:rPr>
              <a:t>olma</a:t>
            </a:r>
            <a:r>
              <a:rPr lang="de-DE" dirty="0">
                <a:latin typeface="Calibri" panose="020F0502020204030204" pitchFamily="34" charset="0"/>
              </a:rPr>
              <a:t> (St. Gallen)</a:t>
            </a:r>
            <a:br>
              <a:rPr lang="de-DE" dirty="0">
                <a:latin typeface="Calibri" panose="020F0502020204030204" pitchFamily="34" charset="0"/>
              </a:rPr>
            </a:br>
            <a:r>
              <a:rPr lang="de-DE" dirty="0">
                <a:latin typeface="Calibri" panose="020F0502020204030204" pitchFamily="34" charset="0"/>
              </a:rPr>
              <a:t>• BEA (Bern)</a:t>
            </a:r>
            <a:br>
              <a:rPr lang="de-DE" dirty="0">
                <a:latin typeface="Calibri" panose="020F0502020204030204" pitchFamily="34" charset="0"/>
              </a:rPr>
            </a:br>
            <a:r>
              <a:rPr lang="de-DE" dirty="0">
                <a:latin typeface="Calibri" panose="020F0502020204030204" pitchFamily="34" charset="0"/>
              </a:rPr>
              <a:t>• LUGA (Luzern)</a:t>
            </a:r>
          </a:p>
          <a:p>
            <a:pPr>
              <a:spcAft>
                <a:spcPts val="600"/>
              </a:spcAft>
            </a:pPr>
            <a:r>
              <a:rPr lang="de-DE" sz="2000" dirty="0">
                <a:latin typeface="Calibri" panose="020F0502020204030204" pitchFamily="34" charset="0"/>
              </a:rPr>
              <a:t>Auf allgemeinen Publikumsmessen spielt der direkte Verkauf von Waren und Dienstleistungen eine wichtige Rolle.</a:t>
            </a:r>
          </a:p>
          <a:p>
            <a:pPr algn="ctr"/>
            <a:endParaRPr lang="de-CH" dirty="0"/>
          </a:p>
        </p:txBody>
      </p:sp>
      <p:sp>
        <p:nvSpPr>
          <p:cNvPr id="19" name="Rechteck 18">
            <a:extLst>
              <a:ext uri="{FF2B5EF4-FFF2-40B4-BE49-F238E27FC236}">
                <a16:creationId xmlns:a16="http://schemas.microsoft.com/office/drawing/2014/main" id="{A555B893-DCDD-4E86-B539-D348ED319112}"/>
              </a:ext>
            </a:extLst>
          </p:cNvPr>
          <p:cNvSpPr/>
          <p:nvPr/>
        </p:nvSpPr>
        <p:spPr>
          <a:xfrm>
            <a:off x="6107076" y="1915023"/>
            <a:ext cx="1916076" cy="427124"/>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0" name="Rechteck 19">
            <a:extLst>
              <a:ext uri="{FF2B5EF4-FFF2-40B4-BE49-F238E27FC236}">
                <a16:creationId xmlns:a16="http://schemas.microsoft.com/office/drawing/2014/main" id="{E7663315-C876-4841-AB69-B9AE7F785602}"/>
              </a:ext>
            </a:extLst>
          </p:cNvPr>
          <p:cNvSpPr/>
          <p:nvPr/>
        </p:nvSpPr>
        <p:spPr>
          <a:xfrm>
            <a:off x="465358" y="1915797"/>
            <a:ext cx="1328197" cy="426350"/>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 name="Textfeld 5">
            <a:extLst>
              <a:ext uri="{FF2B5EF4-FFF2-40B4-BE49-F238E27FC236}">
                <a16:creationId xmlns:a16="http://schemas.microsoft.com/office/drawing/2014/main" id="{45215B7D-48D5-40CD-8AB6-5D713821FA5B}"/>
              </a:ext>
            </a:extLst>
          </p:cNvPr>
          <p:cNvSpPr txBox="1"/>
          <p:nvPr/>
        </p:nvSpPr>
        <p:spPr>
          <a:xfrm>
            <a:off x="6084924" y="1915023"/>
            <a:ext cx="1916076" cy="307777"/>
          </a:xfrm>
          <a:prstGeom prst="rect">
            <a:avLst/>
          </a:prstGeom>
          <a:noFill/>
        </p:spPr>
        <p:txBody>
          <a:bodyPr wrap="square" rtlCol="0">
            <a:spAutoFit/>
          </a:bodyPr>
          <a:lstStyle/>
          <a:p>
            <a:r>
              <a:rPr lang="de-CH" sz="1400" dirty="0">
                <a:solidFill>
                  <a:srgbClr val="FFFFFF"/>
                </a:solidFill>
                <a:latin typeface="Calibri" panose="020F0502020204030204" pitchFamily="34" charset="0"/>
              </a:rPr>
              <a:t>Special-Interest</a:t>
            </a:r>
          </a:p>
        </p:txBody>
      </p:sp>
      <p:sp>
        <p:nvSpPr>
          <p:cNvPr id="21" name="Textfeld 20">
            <a:extLst>
              <a:ext uri="{FF2B5EF4-FFF2-40B4-BE49-F238E27FC236}">
                <a16:creationId xmlns:a16="http://schemas.microsoft.com/office/drawing/2014/main" id="{ADAC5472-F928-452C-8F29-E875842379E6}"/>
              </a:ext>
            </a:extLst>
          </p:cNvPr>
          <p:cNvSpPr txBox="1"/>
          <p:nvPr/>
        </p:nvSpPr>
        <p:spPr>
          <a:xfrm>
            <a:off x="454282" y="1915023"/>
            <a:ext cx="1328197" cy="307777"/>
          </a:xfrm>
          <a:prstGeom prst="rect">
            <a:avLst/>
          </a:prstGeom>
          <a:noFill/>
        </p:spPr>
        <p:txBody>
          <a:bodyPr wrap="square" rtlCol="0">
            <a:spAutoFit/>
          </a:bodyPr>
          <a:lstStyle/>
          <a:p>
            <a:r>
              <a:rPr lang="de-CH" sz="1400" dirty="0">
                <a:solidFill>
                  <a:srgbClr val="FFFFFF"/>
                </a:solidFill>
                <a:latin typeface="Calibri" panose="020F0502020204030204" pitchFamily="34" charset="0"/>
              </a:rPr>
              <a:t>allgemein</a:t>
            </a:r>
          </a:p>
        </p:txBody>
      </p:sp>
      <p:sp>
        <p:nvSpPr>
          <p:cNvPr id="22" name="Rechteck 21">
            <a:extLst>
              <a:ext uri="{FF2B5EF4-FFF2-40B4-BE49-F238E27FC236}">
                <a16:creationId xmlns:a16="http://schemas.microsoft.com/office/drawing/2014/main" id="{6E49D71F-C45C-4961-9228-960C2E185149}"/>
              </a:ext>
            </a:extLst>
          </p:cNvPr>
          <p:cNvSpPr/>
          <p:nvPr/>
        </p:nvSpPr>
        <p:spPr>
          <a:xfrm>
            <a:off x="6543081" y="3189073"/>
            <a:ext cx="2306230" cy="417172"/>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3" name="Rechteck 22">
            <a:extLst>
              <a:ext uri="{FF2B5EF4-FFF2-40B4-BE49-F238E27FC236}">
                <a16:creationId xmlns:a16="http://schemas.microsoft.com/office/drawing/2014/main" id="{5938A651-86B0-48AB-9A57-220595CDE6EF}"/>
              </a:ext>
            </a:extLst>
          </p:cNvPr>
          <p:cNvSpPr/>
          <p:nvPr/>
        </p:nvSpPr>
        <p:spPr>
          <a:xfrm>
            <a:off x="834186" y="3276919"/>
            <a:ext cx="2306230" cy="417172"/>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4" name="Rechteck 23">
            <a:extLst>
              <a:ext uri="{FF2B5EF4-FFF2-40B4-BE49-F238E27FC236}">
                <a16:creationId xmlns:a16="http://schemas.microsoft.com/office/drawing/2014/main" id="{3D2F43A8-F17F-4004-A398-62AB12AA5B3D}"/>
              </a:ext>
            </a:extLst>
          </p:cNvPr>
          <p:cNvSpPr/>
          <p:nvPr/>
        </p:nvSpPr>
        <p:spPr>
          <a:xfrm>
            <a:off x="6458225" y="4777925"/>
            <a:ext cx="4712940" cy="1860275"/>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5" name="Rechteck 24">
            <a:extLst>
              <a:ext uri="{FF2B5EF4-FFF2-40B4-BE49-F238E27FC236}">
                <a16:creationId xmlns:a16="http://schemas.microsoft.com/office/drawing/2014/main" id="{02D2352F-B522-40F1-B323-C171F1C52841}"/>
              </a:ext>
            </a:extLst>
          </p:cNvPr>
          <p:cNvSpPr/>
          <p:nvPr/>
        </p:nvSpPr>
        <p:spPr>
          <a:xfrm>
            <a:off x="834186" y="4922517"/>
            <a:ext cx="4712940" cy="1487808"/>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354793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48E116E1-CE7E-4357-B81D-18FD44C99BED}"/>
              </a:ext>
            </a:extLst>
          </p:cNvPr>
          <p:cNvSpPr txBox="1"/>
          <p:nvPr/>
        </p:nvSpPr>
        <p:spPr>
          <a:xfrm>
            <a:off x="9825787" y="4210296"/>
            <a:ext cx="2189749" cy="338554"/>
          </a:xfrm>
          <a:prstGeom prst="rect">
            <a:avLst/>
          </a:prstGeom>
          <a:noFill/>
        </p:spPr>
        <p:txBody>
          <a:bodyPr wrap="square" rtlCol="0">
            <a:spAutoFit/>
          </a:bodyPr>
          <a:lstStyle/>
          <a:p>
            <a:endParaRPr lang="de-CH" sz="1600" dirty="0">
              <a:solidFill>
                <a:schemeClr val="bg1"/>
              </a:solidFill>
              <a:cs typeface="Arial" panose="020B0604020202020204" pitchFamily="34" charset="0"/>
            </a:endParaRPr>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DE" sz="4000" dirty="0">
                <a:solidFill>
                  <a:srgbClr val="C00000"/>
                </a:solidFill>
                <a:latin typeface="Calibri" panose="020F0502020204030204" pitchFamily="34" charset="0"/>
              </a:rPr>
              <a:t>Special-Interest-Publikumsmessen</a:t>
            </a:r>
            <a:endParaRPr lang="de-CH" sz="4000" b="1" dirty="0">
              <a:solidFill>
                <a:srgbClr val="C00000"/>
              </a:solidFill>
              <a:latin typeface="Calibri" panose="020F0502020204030204" pitchFamily="34" charset="0"/>
              <a:cs typeface="Arial" panose="020B0604020202020204" pitchFamily="34" charset="0"/>
            </a:endParaRP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90" y="3260036"/>
            <a:ext cx="8253166" cy="1708160"/>
          </a:xfrm>
          <a:prstGeom prst="rect">
            <a:avLst/>
          </a:prstGeom>
          <a:noFill/>
        </p:spPr>
        <p:txBody>
          <a:bodyPr wrap="square" rtlCol="0">
            <a:spAutoFit/>
          </a:bodyPr>
          <a:lstStyle/>
          <a:p>
            <a:pPr>
              <a:lnSpc>
                <a:spcPct val="150000"/>
              </a:lnSpc>
            </a:pPr>
            <a:r>
              <a:rPr lang="de-DE" sz="2400" dirty="0">
                <a:latin typeface="Calibri" panose="020F0502020204030204" pitchFamily="34" charset="0"/>
              </a:rPr>
              <a:t>Special-Interest-Publikumsmessen lassen sich zudem noch in die Typen „interessensbezogen“ und „anlassbezogen“ unterscheiden.</a:t>
            </a:r>
          </a:p>
        </p:txBody>
      </p:sp>
    </p:spTree>
    <p:extLst>
      <p:ext uri="{BB962C8B-B14F-4D97-AF65-F5344CB8AC3E}">
        <p14:creationId xmlns:p14="http://schemas.microsoft.com/office/powerpoint/2010/main" val="110996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48E116E1-CE7E-4357-B81D-18FD44C99BED}"/>
              </a:ext>
            </a:extLst>
          </p:cNvPr>
          <p:cNvSpPr txBox="1"/>
          <p:nvPr/>
        </p:nvSpPr>
        <p:spPr>
          <a:xfrm>
            <a:off x="9825787" y="4210296"/>
            <a:ext cx="2189749" cy="338554"/>
          </a:xfrm>
          <a:prstGeom prst="rect">
            <a:avLst/>
          </a:prstGeom>
          <a:noFill/>
        </p:spPr>
        <p:txBody>
          <a:bodyPr wrap="square" rtlCol="0">
            <a:spAutoFit/>
          </a:bodyPr>
          <a:lstStyle/>
          <a:p>
            <a:endParaRPr lang="de-CH" sz="1600" dirty="0">
              <a:solidFill>
                <a:schemeClr val="bg1"/>
              </a:solidFill>
              <a:cs typeface="Arial" panose="020B0604020202020204" pitchFamily="34" charset="0"/>
            </a:endParaRPr>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DE" sz="4000" dirty="0">
                <a:solidFill>
                  <a:srgbClr val="C00000"/>
                </a:solidFill>
                <a:latin typeface="Calibri" panose="020F0502020204030204" pitchFamily="34" charset="0"/>
              </a:rPr>
              <a:t>Special-Interest-Publikumsmessen </a:t>
            </a:r>
            <a:r>
              <a:rPr lang="de-DE" sz="3200" b="1" dirty="0">
                <a:solidFill>
                  <a:srgbClr val="C00000"/>
                </a:solidFill>
                <a:latin typeface="Calibri" panose="020F0502020204030204" pitchFamily="34" charset="0"/>
              </a:rPr>
              <a:t>interessenbezogen</a:t>
            </a:r>
            <a:endParaRPr lang="de-CH" sz="3200" b="1" dirty="0">
              <a:solidFill>
                <a:srgbClr val="C00000"/>
              </a:solidFill>
              <a:latin typeface="Calibri" panose="020F0502020204030204" pitchFamily="34" charset="0"/>
              <a:cs typeface="Arial" panose="020B0604020202020204" pitchFamily="34" charset="0"/>
            </a:endParaRP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90" y="3260036"/>
            <a:ext cx="8253166" cy="1697068"/>
          </a:xfrm>
          <a:prstGeom prst="rect">
            <a:avLst/>
          </a:prstGeom>
          <a:noFill/>
        </p:spPr>
        <p:txBody>
          <a:bodyPr wrap="square" rtlCol="0">
            <a:spAutoFit/>
          </a:bodyPr>
          <a:lstStyle/>
          <a:p>
            <a:pPr>
              <a:lnSpc>
                <a:spcPct val="150000"/>
              </a:lnSpc>
            </a:pPr>
            <a:r>
              <a:rPr lang="de-DE" sz="2400" dirty="0">
                <a:latin typeface="Calibri" panose="020F0502020204030204" pitchFamily="34" charset="0"/>
              </a:rPr>
              <a:t>Interessensbezogene SI-Messen werden meist wegen eines Hobbys (z.B. Motorrad, Wassersport) oder eines besonderen Schicksals (z.B. chronische Diagnose, Einschränkung) besucht.</a:t>
            </a:r>
          </a:p>
        </p:txBody>
      </p:sp>
    </p:spTree>
    <p:extLst>
      <p:ext uri="{BB962C8B-B14F-4D97-AF65-F5344CB8AC3E}">
        <p14:creationId xmlns:p14="http://schemas.microsoft.com/office/powerpoint/2010/main" val="390566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48E116E1-CE7E-4357-B81D-18FD44C99BED}"/>
              </a:ext>
            </a:extLst>
          </p:cNvPr>
          <p:cNvSpPr txBox="1"/>
          <p:nvPr/>
        </p:nvSpPr>
        <p:spPr>
          <a:xfrm>
            <a:off x="9825787" y="4210296"/>
            <a:ext cx="2189749" cy="338554"/>
          </a:xfrm>
          <a:prstGeom prst="rect">
            <a:avLst/>
          </a:prstGeom>
          <a:noFill/>
        </p:spPr>
        <p:txBody>
          <a:bodyPr wrap="square" rtlCol="0">
            <a:spAutoFit/>
          </a:bodyPr>
          <a:lstStyle/>
          <a:p>
            <a:endParaRPr lang="de-CH" sz="1600" dirty="0">
              <a:solidFill>
                <a:schemeClr val="bg1"/>
              </a:solidFill>
              <a:cs typeface="Arial" panose="020B0604020202020204" pitchFamily="34" charset="0"/>
            </a:endParaRPr>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DE" sz="4000" dirty="0">
                <a:solidFill>
                  <a:srgbClr val="C00000"/>
                </a:solidFill>
                <a:latin typeface="Calibri" panose="020F0502020204030204" pitchFamily="34" charset="0"/>
              </a:rPr>
              <a:t>Special-Interest-Publikumsmessen </a:t>
            </a:r>
            <a:endParaRPr lang="de-DE" sz="3200" dirty="0">
              <a:solidFill>
                <a:srgbClr val="C00000"/>
              </a:solidFill>
              <a:latin typeface="Calibri" panose="020F0502020204030204" pitchFamily="34" charset="0"/>
            </a:endParaRPr>
          </a:p>
          <a:p>
            <a:r>
              <a:rPr lang="de-DE" sz="3200" b="1" dirty="0">
                <a:solidFill>
                  <a:srgbClr val="C00000"/>
                </a:solidFill>
                <a:latin typeface="Calibri" panose="020F0502020204030204" pitchFamily="34" charset="0"/>
                <a:cs typeface="Arial" panose="020B0604020202020204" pitchFamily="34" charset="0"/>
              </a:rPr>
              <a:t>anlassbezogen</a:t>
            </a:r>
            <a:endParaRPr lang="de-CH" sz="3200" b="1" dirty="0">
              <a:solidFill>
                <a:srgbClr val="C00000"/>
              </a:solidFill>
              <a:latin typeface="Calibri" panose="020F0502020204030204" pitchFamily="34" charset="0"/>
              <a:cs typeface="Arial" panose="020B0604020202020204" pitchFamily="34" charset="0"/>
            </a:endParaRP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90" y="3260036"/>
            <a:ext cx="8253166" cy="1697068"/>
          </a:xfrm>
          <a:prstGeom prst="rect">
            <a:avLst/>
          </a:prstGeom>
          <a:noFill/>
        </p:spPr>
        <p:txBody>
          <a:bodyPr wrap="square" rtlCol="0">
            <a:spAutoFit/>
          </a:bodyPr>
          <a:lstStyle/>
          <a:p>
            <a:pPr>
              <a:lnSpc>
                <a:spcPct val="150000"/>
              </a:lnSpc>
            </a:pPr>
            <a:r>
              <a:rPr lang="de-DE" sz="2400" dirty="0">
                <a:latin typeface="Calibri" panose="020F0502020204030204" pitchFamily="34" charset="0"/>
              </a:rPr>
              <a:t>Anlassbezogene SI-Messen werden meist wegen eines einmaligen, jedenfalls nicht dauerhaften Ereignisses (z.B. Hausbau, Hochzeit, Kinderwunsch) besucht.</a:t>
            </a:r>
          </a:p>
        </p:txBody>
      </p:sp>
    </p:spTree>
    <p:extLst>
      <p:ext uri="{BB962C8B-B14F-4D97-AF65-F5344CB8AC3E}">
        <p14:creationId xmlns:p14="http://schemas.microsoft.com/office/powerpoint/2010/main" val="585656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BDC080B-FB9A-4FD5-A3F0-7EF9231D2C64}"/>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0" y="-466810"/>
            <a:ext cx="12235765" cy="8157177"/>
          </a:xfrm>
          <a:prstGeom prst="rect">
            <a:avLst/>
          </a:prstGeom>
        </p:spPr>
      </p:pic>
      <p:sp>
        <p:nvSpPr>
          <p:cNvPr id="5" name="Rechteck 4">
            <a:extLst>
              <a:ext uri="{FF2B5EF4-FFF2-40B4-BE49-F238E27FC236}">
                <a16:creationId xmlns:a16="http://schemas.microsoft.com/office/drawing/2014/main" id="{E6366D4F-2D0F-44B9-928A-7A50D60C200E}"/>
              </a:ext>
            </a:extLst>
          </p:cNvPr>
          <p:cNvSpPr/>
          <p:nvPr/>
        </p:nvSpPr>
        <p:spPr>
          <a:xfrm>
            <a:off x="-251824" y="-255181"/>
            <a:ext cx="12695648" cy="7113181"/>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38F1E399-01F9-4492-95BF-5CDBB4A7DF6E}"/>
              </a:ext>
            </a:extLst>
          </p:cNvPr>
          <p:cNvSpPr/>
          <p:nvPr/>
        </p:nvSpPr>
        <p:spPr>
          <a:xfrm>
            <a:off x="6129926" y="-127591"/>
            <a:ext cx="4757863" cy="711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cxnSp>
        <p:nvCxnSpPr>
          <p:cNvPr id="6" name="Gerader Verbinder 5">
            <a:extLst>
              <a:ext uri="{FF2B5EF4-FFF2-40B4-BE49-F238E27FC236}">
                <a16:creationId xmlns:a16="http://schemas.microsoft.com/office/drawing/2014/main" id="{189F177A-619A-4031-AA1E-825BA2EFAFD8}"/>
              </a:ext>
            </a:extLst>
          </p:cNvPr>
          <p:cNvCxnSpPr>
            <a:cxnSpLocks/>
          </p:cNvCxnSpPr>
          <p:nvPr/>
        </p:nvCxnSpPr>
        <p:spPr>
          <a:xfrm>
            <a:off x="6805701" y="70427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43F7CEE-2882-43C3-B12A-066C9E9082BE}"/>
              </a:ext>
            </a:extLst>
          </p:cNvPr>
          <p:cNvSpPr txBox="1"/>
          <p:nvPr/>
        </p:nvSpPr>
        <p:spPr>
          <a:xfrm>
            <a:off x="7023620" y="704278"/>
            <a:ext cx="3821288" cy="1760398"/>
          </a:xfrm>
          <a:prstGeom prst="rect">
            <a:avLst/>
          </a:prstGeom>
          <a:noFill/>
        </p:spPr>
        <p:txBody>
          <a:bodyPr wrap="square" rtlCol="0">
            <a:noAutofit/>
          </a:bodyPr>
          <a:lstStyle/>
          <a:p>
            <a:pPr>
              <a:spcBef>
                <a:spcPts val="1200"/>
              </a:spcBef>
              <a:spcAft>
                <a:spcPts val="1200"/>
              </a:spcAft>
            </a:pPr>
            <a:r>
              <a:rPr lang="de-DE" sz="3600" dirty="0">
                <a:latin typeface="Calibri" panose="020F0502020204030204" pitchFamily="34" charset="0"/>
              </a:rPr>
              <a:t>Messeportrait »</a:t>
            </a:r>
            <a:r>
              <a:rPr lang="de-DE" sz="3600" dirty="0" err="1">
                <a:latin typeface="Calibri" panose="020F0502020204030204" pitchFamily="34" charset="0"/>
              </a:rPr>
              <a:t>Olma</a:t>
            </a:r>
            <a:r>
              <a:rPr lang="de-DE" sz="3600" dirty="0">
                <a:latin typeface="Calibri" panose="020F0502020204030204" pitchFamily="34" charset="0"/>
              </a:rPr>
              <a:t>«</a:t>
            </a:r>
            <a:br>
              <a:rPr lang="de-DE" sz="4000" dirty="0"/>
            </a:br>
            <a:r>
              <a:rPr lang="de-DE" sz="1400" dirty="0">
                <a:latin typeface="Calibri" panose="020F0502020204030204" pitchFamily="34" charset="0"/>
              </a:rPr>
              <a:t>als Beispiel einer allg. Publikumsmesse</a:t>
            </a:r>
            <a:endParaRPr lang="de-CH" sz="4000" b="1" dirty="0">
              <a:solidFill>
                <a:srgbClr val="CB0F1E"/>
              </a:solidFill>
              <a:latin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7466022C-8B6A-48B7-A694-C0E89D89D880}"/>
              </a:ext>
            </a:extLst>
          </p:cNvPr>
          <p:cNvSpPr txBox="1"/>
          <p:nvPr/>
        </p:nvSpPr>
        <p:spPr>
          <a:xfrm>
            <a:off x="6536766" y="2562023"/>
            <a:ext cx="4135661" cy="1438855"/>
          </a:xfrm>
          <a:prstGeom prst="rect">
            <a:avLst/>
          </a:prstGeom>
          <a:noFill/>
        </p:spPr>
        <p:txBody>
          <a:bodyPr wrap="square" rtlCol="0">
            <a:spAutoFit/>
          </a:bodyPr>
          <a:lstStyle/>
          <a:p>
            <a:pPr>
              <a:lnSpc>
                <a:spcPct val="150000"/>
              </a:lnSpc>
            </a:pPr>
            <a:r>
              <a:rPr lang="de-DE" sz="2000" dirty="0">
                <a:latin typeface="Calibri" panose="020F0502020204030204" pitchFamily="34" charset="0"/>
              </a:rPr>
              <a:t>Die </a:t>
            </a:r>
            <a:r>
              <a:rPr lang="de-DE" sz="2000" dirty="0" err="1">
                <a:latin typeface="Calibri" panose="020F0502020204030204" pitchFamily="34" charset="0"/>
              </a:rPr>
              <a:t>Olma</a:t>
            </a:r>
            <a:r>
              <a:rPr lang="de-DE" sz="2000" dirty="0">
                <a:latin typeface="Calibri" panose="020F0502020204030204" pitchFamily="34" charset="0"/>
              </a:rPr>
              <a:t> (jährlich im Herbst in </a:t>
            </a:r>
            <a:r>
              <a:rPr lang="de-DE" sz="2000" dirty="0" err="1">
                <a:latin typeface="Calibri" panose="020F0502020204030204" pitchFamily="34" charset="0"/>
              </a:rPr>
              <a:t>St.Gallen</a:t>
            </a:r>
            <a:r>
              <a:rPr lang="de-DE" sz="2000" dirty="0">
                <a:latin typeface="Calibri" panose="020F0502020204030204" pitchFamily="34" charset="0"/>
              </a:rPr>
              <a:t>) gilt als </a:t>
            </a:r>
            <a:r>
              <a:rPr lang="de-DE" sz="2000" dirty="0" err="1">
                <a:latin typeface="Calibri" panose="020F0502020204030204" pitchFamily="34" charset="0"/>
              </a:rPr>
              <a:t>grösste</a:t>
            </a:r>
            <a:r>
              <a:rPr lang="de-DE" sz="2000" dirty="0">
                <a:latin typeface="Calibri" panose="020F0502020204030204" pitchFamily="34" charset="0"/>
              </a:rPr>
              <a:t> Schweizer Publikumsmesse.</a:t>
            </a:r>
          </a:p>
        </p:txBody>
      </p:sp>
      <p:pic>
        <p:nvPicPr>
          <p:cNvPr id="10" name="Grafik 9">
            <a:extLst>
              <a:ext uri="{FF2B5EF4-FFF2-40B4-BE49-F238E27FC236}">
                <a16:creationId xmlns:a16="http://schemas.microsoft.com/office/drawing/2014/main" id="{A0D285AF-8B12-4ADF-BD3D-7083CC352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7945" y="4828683"/>
            <a:ext cx="2671722" cy="869370"/>
          </a:xfrm>
          <a:prstGeom prst="rect">
            <a:avLst/>
          </a:prstGeom>
        </p:spPr>
      </p:pic>
    </p:spTree>
    <p:extLst>
      <p:ext uri="{BB962C8B-B14F-4D97-AF65-F5344CB8AC3E}">
        <p14:creationId xmlns:p14="http://schemas.microsoft.com/office/powerpoint/2010/main" val="44427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5CE35DD-C3B2-4547-BCB8-718DD5DE5FE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36911"/>
          <a:stretch/>
        </p:blipFill>
        <p:spPr>
          <a:xfrm>
            <a:off x="-974596" y="0"/>
            <a:ext cx="6480044" cy="6858000"/>
          </a:xfrm>
          <a:prstGeom prst="rect">
            <a:avLst/>
          </a:prstGeom>
        </p:spPr>
      </p:pic>
      <p:sp>
        <p:nvSpPr>
          <p:cNvPr id="3" name="Rechteck 2">
            <a:extLst>
              <a:ext uri="{FF2B5EF4-FFF2-40B4-BE49-F238E27FC236}">
                <a16:creationId xmlns:a16="http://schemas.microsoft.com/office/drawing/2014/main" id="{4DF9657F-00CB-4FB9-9224-E663079DB973}"/>
              </a:ext>
            </a:extLst>
          </p:cNvPr>
          <p:cNvSpPr/>
          <p:nvPr/>
        </p:nvSpPr>
        <p:spPr>
          <a:xfrm>
            <a:off x="4572000" y="0"/>
            <a:ext cx="7844589" cy="6858000"/>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 name="Textfeld 3">
            <a:extLst>
              <a:ext uri="{FF2B5EF4-FFF2-40B4-BE49-F238E27FC236}">
                <a16:creationId xmlns:a16="http://schemas.microsoft.com/office/drawing/2014/main" id="{BF125A82-5646-4D91-8AF2-8175F7F0C313}"/>
              </a:ext>
            </a:extLst>
          </p:cNvPr>
          <p:cNvSpPr txBox="1"/>
          <p:nvPr/>
        </p:nvSpPr>
        <p:spPr>
          <a:xfrm>
            <a:off x="5165557" y="2550695"/>
            <a:ext cx="7026443" cy="3170099"/>
          </a:xfrm>
          <a:prstGeom prst="rect">
            <a:avLst/>
          </a:prstGeom>
          <a:noFill/>
        </p:spPr>
        <p:txBody>
          <a:bodyPr wrap="square" rtlCol="0">
            <a:spAutoFit/>
          </a:bodyPr>
          <a:lstStyle/>
          <a:p>
            <a:pPr>
              <a:spcAft>
                <a:spcPts val="1200"/>
              </a:spcAft>
            </a:pPr>
            <a:r>
              <a:rPr lang="de-CH" sz="3200" b="1" cap="all" dirty="0">
                <a:solidFill>
                  <a:schemeClr val="bg1"/>
                </a:solidFill>
                <a:latin typeface="Calibri" panose="020F0502020204030204" pitchFamily="34" charset="0"/>
                <a:cs typeface="Arial" panose="020B0604020202020204" pitchFamily="34" charset="0"/>
              </a:rPr>
              <a:t>Orientierung über Begrifflichkeiten</a:t>
            </a:r>
            <a:endParaRPr lang="de-CH" sz="1600" b="1" cap="all" dirty="0">
              <a:solidFill>
                <a:schemeClr val="bg1"/>
              </a:solidFill>
              <a:latin typeface="Calibri" panose="020F0502020204030204" pitchFamily="34" charset="0"/>
              <a:cs typeface="Arial" panose="020B0604020202020204" pitchFamily="34" charset="0"/>
            </a:endParaRPr>
          </a:p>
          <a:p>
            <a:pPr>
              <a:lnSpc>
                <a:spcPct val="150000"/>
              </a:lnSpc>
            </a:pPr>
            <a:r>
              <a:rPr lang="de-CH" sz="2000" dirty="0">
                <a:solidFill>
                  <a:srgbClr val="FFFFFF"/>
                </a:solidFill>
                <a:latin typeface="Calibri" panose="020F0502020204030204" pitchFamily="34" charset="0"/>
              </a:rPr>
              <a:t>In diesem Modul erfahren wir mehr über die im Messewesen verwendeten Begrifflichkeiten und verbessern die Orientierung innerhalb der verschiedenen Typologien, Modelle und Formate.</a:t>
            </a:r>
          </a:p>
          <a:p>
            <a:endParaRPr lang="de-CH" b="1" dirty="0">
              <a:latin typeface="Arial" panose="020B0604020202020204" pitchFamily="34" charset="0"/>
              <a:cs typeface="Arial" panose="020B0604020202020204" pitchFamily="34" charset="0"/>
            </a:endParaRPr>
          </a:p>
          <a:p>
            <a:endParaRPr lang="de-CH" b="1" dirty="0">
              <a:latin typeface="Arial" panose="020B0604020202020204" pitchFamily="34" charset="0"/>
              <a:cs typeface="Arial" panose="020B0604020202020204" pitchFamily="34" charset="0"/>
            </a:endParaRPr>
          </a:p>
        </p:txBody>
      </p:sp>
      <p:grpSp>
        <p:nvGrpSpPr>
          <p:cNvPr id="8" name="Gruppieren 7">
            <a:extLst>
              <a:ext uri="{FF2B5EF4-FFF2-40B4-BE49-F238E27FC236}">
                <a16:creationId xmlns:a16="http://schemas.microsoft.com/office/drawing/2014/main" id="{50F0F384-F660-407E-BBE3-7568F3B278B1}"/>
              </a:ext>
            </a:extLst>
          </p:cNvPr>
          <p:cNvGrpSpPr/>
          <p:nvPr/>
        </p:nvGrpSpPr>
        <p:grpSpPr>
          <a:xfrm>
            <a:off x="5221705" y="585537"/>
            <a:ext cx="5237748" cy="1379621"/>
            <a:chOff x="5221705" y="585537"/>
            <a:chExt cx="5237748" cy="1379621"/>
          </a:xfrm>
        </p:grpSpPr>
        <p:sp>
          <p:nvSpPr>
            <p:cNvPr id="5" name="Textfeld 4">
              <a:extLst>
                <a:ext uri="{FF2B5EF4-FFF2-40B4-BE49-F238E27FC236}">
                  <a16:creationId xmlns:a16="http://schemas.microsoft.com/office/drawing/2014/main" id="{40E28AF0-3013-4A56-A6D9-07036A22F577}"/>
                </a:ext>
              </a:extLst>
            </p:cNvPr>
            <p:cNvSpPr txBox="1"/>
            <p:nvPr/>
          </p:nvSpPr>
          <p:spPr>
            <a:xfrm>
              <a:off x="5221705" y="585537"/>
              <a:ext cx="5237748" cy="1379621"/>
            </a:xfrm>
            <a:prstGeom prst="rect">
              <a:avLst/>
            </a:prstGeom>
            <a:noFill/>
          </p:spPr>
          <p:txBody>
            <a:bodyPr wrap="square" rtlCol="0">
              <a:noAutofit/>
            </a:bodyPr>
            <a:lstStyle/>
            <a:p>
              <a:r>
                <a:rPr lang="de-CH" sz="4000" b="1" dirty="0">
                  <a:solidFill>
                    <a:schemeClr val="bg1"/>
                  </a:solidFill>
                  <a:latin typeface="Calibri" panose="020F0502020204030204" pitchFamily="34" charset="0"/>
                  <a:cs typeface="Arial" panose="020B0604020202020204" pitchFamily="34" charset="0"/>
                </a:rPr>
                <a:t>LERNZIEL</a:t>
              </a:r>
              <a:endParaRPr lang="de-CH" sz="4000" dirty="0">
                <a:latin typeface="Calibri" panose="020F0502020204030204" pitchFamily="34" charset="0"/>
              </a:endParaRPr>
            </a:p>
          </p:txBody>
        </p:sp>
        <p:cxnSp>
          <p:nvCxnSpPr>
            <p:cNvPr id="7" name="Gerader Verbinder 6">
              <a:extLst>
                <a:ext uri="{FF2B5EF4-FFF2-40B4-BE49-F238E27FC236}">
                  <a16:creationId xmlns:a16="http://schemas.microsoft.com/office/drawing/2014/main" id="{5B067AB5-5B94-4F8C-9838-30737EE2F1B8}"/>
                </a:ext>
              </a:extLst>
            </p:cNvPr>
            <p:cNvCxnSpPr/>
            <p:nvPr/>
          </p:nvCxnSpPr>
          <p:spPr>
            <a:xfrm>
              <a:off x="5325979" y="1475044"/>
              <a:ext cx="1700463"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4" name="Rechteck 13">
            <a:extLst>
              <a:ext uri="{FF2B5EF4-FFF2-40B4-BE49-F238E27FC236}">
                <a16:creationId xmlns:a16="http://schemas.microsoft.com/office/drawing/2014/main" id="{C73A8B78-BC94-42F6-9AC3-76BE89521839}"/>
              </a:ext>
            </a:extLst>
          </p:cNvPr>
          <p:cNvSpPr/>
          <p:nvPr/>
        </p:nvSpPr>
        <p:spPr>
          <a:xfrm>
            <a:off x="-1347054" y="0"/>
            <a:ext cx="6480044" cy="7072061"/>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858505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12192000"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a:extLst>
              <a:ext uri="{FF2B5EF4-FFF2-40B4-BE49-F238E27FC236}">
                <a16:creationId xmlns:a16="http://schemas.microsoft.com/office/drawing/2014/main" id="{BD806301-CB79-440E-87D3-ED2E65F96A52}"/>
              </a:ext>
            </a:extLst>
          </p:cNvPr>
          <p:cNvSpPr txBox="1"/>
          <p:nvPr/>
        </p:nvSpPr>
        <p:spPr>
          <a:xfrm>
            <a:off x="2127179" y="581749"/>
            <a:ext cx="9546415" cy="1264659"/>
          </a:xfrm>
          <a:prstGeom prst="rect">
            <a:avLst/>
          </a:prstGeom>
          <a:noFill/>
        </p:spPr>
        <p:txBody>
          <a:bodyPr wrap="square" rtlCol="0">
            <a:noAutofit/>
          </a:bodyPr>
          <a:lstStyle/>
          <a:p>
            <a:r>
              <a:rPr lang="de-CH" sz="4000" b="1" dirty="0">
                <a:solidFill>
                  <a:srgbClr val="FFFFFF"/>
                </a:solidFill>
                <a:latin typeface="Arial" panose="020B0604020202020204" pitchFamily="34" charset="0"/>
                <a:cs typeface="Arial" panose="020B0604020202020204" pitchFamily="34" charset="0"/>
              </a:rPr>
              <a:t>VIDEO: Messeportrait »</a:t>
            </a:r>
            <a:r>
              <a:rPr lang="de-CH" sz="4000" b="1" dirty="0" err="1">
                <a:solidFill>
                  <a:srgbClr val="FFFFFF"/>
                </a:solidFill>
                <a:latin typeface="Arial" panose="020B0604020202020204" pitchFamily="34" charset="0"/>
                <a:cs typeface="Arial" panose="020B0604020202020204" pitchFamily="34" charset="0"/>
              </a:rPr>
              <a:t>Olma</a:t>
            </a:r>
            <a:r>
              <a:rPr lang="de-CH" sz="4000" b="1" dirty="0">
                <a:solidFill>
                  <a:srgbClr val="FFFFFF"/>
                </a:solidFill>
                <a:latin typeface="Arial" panose="020B0604020202020204" pitchFamily="34" charset="0"/>
                <a:cs typeface="Arial" panose="020B0604020202020204" pitchFamily="34" charset="0"/>
              </a:rPr>
              <a:t>«</a:t>
            </a:r>
            <a:br>
              <a:rPr lang="de-CH" sz="4000" b="1" dirty="0">
                <a:solidFill>
                  <a:srgbClr val="FFFFFF"/>
                </a:solidFill>
                <a:latin typeface="Arial" panose="020B0604020202020204" pitchFamily="34" charset="0"/>
                <a:cs typeface="Arial" panose="020B0604020202020204" pitchFamily="34" charset="0"/>
              </a:rPr>
            </a:br>
            <a:r>
              <a:rPr lang="de-CH" sz="2000" b="1" dirty="0">
                <a:solidFill>
                  <a:srgbClr val="FFFFFF"/>
                </a:solidFill>
                <a:latin typeface="Arial" panose="020B0604020202020204" pitchFamily="34" charset="0"/>
                <a:cs typeface="Arial" panose="020B0604020202020204" pitchFamily="34" charset="0"/>
              </a:rPr>
              <a:t>als Beispiel einer allg. Publikumsmesse</a:t>
            </a:r>
            <a:br>
              <a:rPr lang="de-CH" sz="4000" b="1" dirty="0">
                <a:solidFill>
                  <a:srgbClr val="FFFFFF"/>
                </a:solidFill>
                <a:latin typeface="Arial" panose="020B0604020202020204" pitchFamily="34" charset="0"/>
                <a:cs typeface="Arial" panose="020B0604020202020204" pitchFamily="34" charset="0"/>
              </a:rPr>
            </a:br>
            <a:endParaRPr lang="de-CH" sz="4000" b="1" dirty="0">
              <a:solidFill>
                <a:srgbClr val="FFFFFF"/>
              </a:solidFill>
              <a:latin typeface="Calibri" panose="020F0502020204030204" pitchFamily="34" charset="0"/>
              <a:cs typeface="Arial" panose="020B0604020202020204" pitchFamily="34" charset="0"/>
            </a:endParaRP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1828801"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Grafik 7" descr="Lupe">
            <a:extLst>
              <a:ext uri="{FF2B5EF4-FFF2-40B4-BE49-F238E27FC236}">
                <a16:creationId xmlns:a16="http://schemas.microsoft.com/office/drawing/2014/main" id="{52D48DB1-FF1B-43C7-A479-FFD50732DF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02" y="629875"/>
            <a:ext cx="792000" cy="792000"/>
          </a:xfrm>
          <a:prstGeom prst="rect">
            <a:avLst/>
          </a:prstGeom>
        </p:spPr>
      </p:pic>
      <p:grpSp>
        <p:nvGrpSpPr>
          <p:cNvPr id="18" name="Gruppieren 17">
            <a:extLst>
              <a:ext uri="{FF2B5EF4-FFF2-40B4-BE49-F238E27FC236}">
                <a16:creationId xmlns:a16="http://schemas.microsoft.com/office/drawing/2014/main" id="{2536B869-4A7A-4DBE-8642-EA1D8B610F1F}"/>
              </a:ext>
            </a:extLst>
          </p:cNvPr>
          <p:cNvGrpSpPr/>
          <p:nvPr/>
        </p:nvGrpSpPr>
        <p:grpSpPr>
          <a:xfrm>
            <a:off x="3611979" y="2454237"/>
            <a:ext cx="5101391" cy="2967267"/>
            <a:chOff x="2839451" y="2216213"/>
            <a:chExt cx="6384758" cy="3713748"/>
          </a:xfrm>
        </p:grpSpPr>
        <p:sp>
          <p:nvSpPr>
            <p:cNvPr id="10" name="Rechteck: abgerundete Ecken 9">
              <a:extLst>
                <a:ext uri="{FF2B5EF4-FFF2-40B4-BE49-F238E27FC236}">
                  <a16:creationId xmlns:a16="http://schemas.microsoft.com/office/drawing/2014/main" id="{DF6017D8-AB8D-4DFA-84F6-B5616D592698}"/>
                </a:ext>
              </a:extLst>
            </p:cNvPr>
            <p:cNvSpPr/>
            <p:nvPr/>
          </p:nvSpPr>
          <p:spPr>
            <a:xfrm>
              <a:off x="2839451" y="2216213"/>
              <a:ext cx="6384758" cy="3713748"/>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6" name="Grafik 15" descr="Wiedergeben">
              <a:hlinkClick r:id="rId4"/>
              <a:extLst>
                <a:ext uri="{FF2B5EF4-FFF2-40B4-BE49-F238E27FC236}">
                  <a16:creationId xmlns:a16="http://schemas.microsoft.com/office/drawing/2014/main" id="{5E23E21A-7E92-4B96-8118-8DB29A3FA5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7510" y="2506237"/>
              <a:ext cx="3713748" cy="3133699"/>
            </a:xfrm>
            <a:prstGeom prst="rect">
              <a:avLst/>
            </a:prstGeom>
          </p:spPr>
        </p:pic>
      </p:grpSp>
    </p:spTree>
    <p:extLst>
      <p:ext uri="{BB962C8B-B14F-4D97-AF65-F5344CB8AC3E}">
        <p14:creationId xmlns:p14="http://schemas.microsoft.com/office/powerpoint/2010/main" val="4061976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24325BDF-3FD3-4BA3-8B8A-00D997D19492}"/>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809750" y="-367756"/>
            <a:ext cx="11030019" cy="7353346"/>
          </a:xfrm>
          <a:prstGeom prst="rect">
            <a:avLst/>
          </a:prstGeom>
        </p:spPr>
      </p:pic>
      <p:sp>
        <p:nvSpPr>
          <p:cNvPr id="5" name="Rechteck 4">
            <a:extLst>
              <a:ext uri="{FF2B5EF4-FFF2-40B4-BE49-F238E27FC236}">
                <a16:creationId xmlns:a16="http://schemas.microsoft.com/office/drawing/2014/main" id="{E6366D4F-2D0F-44B9-928A-7A50D60C200E}"/>
              </a:ext>
            </a:extLst>
          </p:cNvPr>
          <p:cNvSpPr/>
          <p:nvPr/>
        </p:nvSpPr>
        <p:spPr>
          <a:xfrm>
            <a:off x="-180974" y="-127591"/>
            <a:ext cx="12695648" cy="7113181"/>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38F1E399-01F9-4492-95BF-5CDBB4A7DF6E}"/>
              </a:ext>
            </a:extLst>
          </p:cNvPr>
          <p:cNvSpPr/>
          <p:nvPr/>
        </p:nvSpPr>
        <p:spPr>
          <a:xfrm>
            <a:off x="7434137" y="0"/>
            <a:ext cx="4757863" cy="711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cxnSp>
        <p:nvCxnSpPr>
          <p:cNvPr id="11" name="Gerader Verbinder 10">
            <a:extLst>
              <a:ext uri="{FF2B5EF4-FFF2-40B4-BE49-F238E27FC236}">
                <a16:creationId xmlns:a16="http://schemas.microsoft.com/office/drawing/2014/main" id="{D55F3540-A831-4E13-B82E-7AAA2BA402A9}"/>
              </a:ext>
            </a:extLst>
          </p:cNvPr>
          <p:cNvCxnSpPr>
            <a:cxnSpLocks/>
          </p:cNvCxnSpPr>
          <p:nvPr/>
        </p:nvCxnSpPr>
        <p:spPr>
          <a:xfrm>
            <a:off x="7920126" y="70427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221D2CD6-3AF3-4A50-B342-8D8AB67EEDEB}"/>
              </a:ext>
            </a:extLst>
          </p:cNvPr>
          <p:cNvSpPr txBox="1"/>
          <p:nvPr/>
        </p:nvSpPr>
        <p:spPr>
          <a:xfrm>
            <a:off x="8145419" y="704278"/>
            <a:ext cx="3821288" cy="1760398"/>
          </a:xfrm>
          <a:prstGeom prst="rect">
            <a:avLst/>
          </a:prstGeom>
          <a:noFill/>
        </p:spPr>
        <p:txBody>
          <a:bodyPr wrap="square" rtlCol="0">
            <a:noAutofit/>
          </a:bodyPr>
          <a:lstStyle/>
          <a:p>
            <a:pPr>
              <a:spcBef>
                <a:spcPts val="1200"/>
              </a:spcBef>
              <a:spcAft>
                <a:spcPts val="1200"/>
              </a:spcAft>
            </a:pPr>
            <a:r>
              <a:rPr lang="de-DE" sz="3600" dirty="0">
                <a:latin typeface="Calibri" panose="020F0502020204030204" pitchFamily="34" charset="0"/>
              </a:rPr>
              <a:t>Messeportrait »</a:t>
            </a:r>
            <a:r>
              <a:rPr lang="de-DE" sz="3600" dirty="0" err="1">
                <a:latin typeface="Calibri" panose="020F0502020204030204" pitchFamily="34" charset="0"/>
              </a:rPr>
              <a:t>Olma</a:t>
            </a:r>
            <a:r>
              <a:rPr lang="de-DE" sz="3600" dirty="0">
                <a:latin typeface="Calibri" panose="020F0502020204030204" pitchFamily="34" charset="0"/>
              </a:rPr>
              <a:t>«</a:t>
            </a:r>
            <a:br>
              <a:rPr lang="de-DE" sz="4000" dirty="0"/>
            </a:br>
            <a:r>
              <a:rPr lang="de-DE" sz="1400" dirty="0">
                <a:latin typeface="Calibri" panose="020F0502020204030204" pitchFamily="34" charset="0"/>
              </a:rPr>
              <a:t>als Beispiel einer allg. Publikumsmesse</a:t>
            </a:r>
            <a:endParaRPr lang="de-CH" sz="4000" b="1" dirty="0">
              <a:solidFill>
                <a:srgbClr val="CB0F1E"/>
              </a:solidFill>
              <a:latin typeface="Calibri" panose="020F0502020204030204" pitchFamily="34" charset="0"/>
              <a:cs typeface="Arial" panose="020B0604020202020204" pitchFamily="34" charset="0"/>
            </a:endParaRPr>
          </a:p>
        </p:txBody>
      </p:sp>
      <p:sp>
        <p:nvSpPr>
          <p:cNvPr id="13" name="Textplatzhalter 2">
            <a:extLst>
              <a:ext uri="{FF2B5EF4-FFF2-40B4-BE49-F238E27FC236}">
                <a16:creationId xmlns:a16="http://schemas.microsoft.com/office/drawing/2014/main" id="{B0C1C0E2-BB1B-4D00-A8A9-AD7FEAC09242}"/>
              </a:ext>
            </a:extLst>
          </p:cNvPr>
          <p:cNvSpPr txBox="1">
            <a:spLocks/>
          </p:cNvSpPr>
          <p:nvPr/>
        </p:nvSpPr>
        <p:spPr>
          <a:xfrm>
            <a:off x="7829548" y="2464675"/>
            <a:ext cx="4057647" cy="3966423"/>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solidFill>
                  <a:srgbClr val="C00000"/>
                </a:solidFill>
                <a:latin typeface="Calibri" panose="020F0502020204030204" pitchFamily="34" charset="0"/>
              </a:rPr>
              <a:t>Daten und Fakten (2019)</a:t>
            </a:r>
          </a:p>
          <a:p>
            <a:pPr marL="0" indent="0">
              <a:buNone/>
            </a:pPr>
            <a:endParaRPr lang="de-DE" dirty="0">
              <a:latin typeface="Calibri" panose="020F0502020204030204" pitchFamily="34" charset="0"/>
            </a:endParaRPr>
          </a:p>
          <a:p>
            <a:pPr>
              <a:lnSpc>
                <a:spcPct val="170000"/>
              </a:lnSpc>
              <a:buFont typeface="Mont Bold" panose="00000900000000000000" pitchFamily="50" charset="0"/>
              <a:buChar char="_"/>
            </a:pPr>
            <a:r>
              <a:rPr lang="de-DE" dirty="0">
                <a:latin typeface="Calibri" panose="020F0502020204030204" pitchFamily="34" charset="0"/>
              </a:rPr>
              <a:t>Gesamtfläche: 49.560 qm</a:t>
            </a:r>
          </a:p>
          <a:p>
            <a:pPr>
              <a:lnSpc>
                <a:spcPct val="170000"/>
              </a:lnSpc>
              <a:buFont typeface="Mont Bold" panose="00000900000000000000" pitchFamily="50" charset="0"/>
              <a:buChar char="_"/>
            </a:pPr>
            <a:r>
              <a:rPr lang="de-DE" dirty="0">
                <a:latin typeface="Calibri" panose="020F0502020204030204" pitchFamily="34" charset="0"/>
              </a:rPr>
              <a:t>Besucher: 360.000</a:t>
            </a:r>
          </a:p>
          <a:p>
            <a:pPr>
              <a:lnSpc>
                <a:spcPct val="170000"/>
              </a:lnSpc>
              <a:buFont typeface="Mont Bold" panose="00000900000000000000" pitchFamily="50" charset="0"/>
              <a:buChar char="_"/>
            </a:pPr>
            <a:r>
              <a:rPr lang="de-DE" dirty="0">
                <a:latin typeface="Calibri" panose="020F0502020204030204" pitchFamily="34" charset="0"/>
              </a:rPr>
              <a:t>Aussteller: 610</a:t>
            </a:r>
          </a:p>
          <a:p>
            <a:pPr marL="0" indent="0">
              <a:lnSpc>
                <a:spcPct val="170000"/>
              </a:lnSpc>
              <a:buNone/>
            </a:pPr>
            <a:r>
              <a:rPr lang="de-DE" dirty="0">
                <a:latin typeface="Calibri" panose="020F0502020204030204" pitchFamily="34" charset="0"/>
              </a:rPr>
              <a:t>Zugelassen sind </a:t>
            </a:r>
            <a:r>
              <a:rPr lang="de-DE" dirty="0" err="1">
                <a:latin typeface="Calibri" panose="020F0502020204030204" pitchFamily="34" charset="0"/>
              </a:rPr>
              <a:t>ausschliesslich</a:t>
            </a:r>
            <a:r>
              <a:rPr lang="de-DE" dirty="0">
                <a:latin typeface="Calibri" panose="020F0502020204030204" pitchFamily="34" charset="0"/>
              </a:rPr>
              <a:t> Aussteller mit Sitz in der Schweiz oder im Fürstentum Liechtenstein.</a:t>
            </a:r>
          </a:p>
        </p:txBody>
      </p:sp>
    </p:spTree>
    <p:extLst>
      <p:ext uri="{BB962C8B-B14F-4D97-AF65-F5344CB8AC3E}">
        <p14:creationId xmlns:p14="http://schemas.microsoft.com/office/powerpoint/2010/main" val="1053748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BDC080B-FB9A-4FD5-A3F0-7EF9231D2C64}"/>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0" y="-466810"/>
            <a:ext cx="12235765" cy="8157177"/>
          </a:xfrm>
          <a:prstGeom prst="rect">
            <a:avLst/>
          </a:prstGeom>
        </p:spPr>
      </p:pic>
      <p:sp>
        <p:nvSpPr>
          <p:cNvPr id="5" name="Rechteck 4">
            <a:extLst>
              <a:ext uri="{FF2B5EF4-FFF2-40B4-BE49-F238E27FC236}">
                <a16:creationId xmlns:a16="http://schemas.microsoft.com/office/drawing/2014/main" id="{E6366D4F-2D0F-44B9-928A-7A50D60C200E}"/>
              </a:ext>
            </a:extLst>
          </p:cNvPr>
          <p:cNvSpPr/>
          <p:nvPr/>
        </p:nvSpPr>
        <p:spPr>
          <a:xfrm>
            <a:off x="-251824" y="-255181"/>
            <a:ext cx="12695648" cy="7113181"/>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38F1E399-01F9-4492-95BF-5CDBB4A7DF6E}"/>
              </a:ext>
            </a:extLst>
          </p:cNvPr>
          <p:cNvSpPr/>
          <p:nvPr/>
        </p:nvSpPr>
        <p:spPr>
          <a:xfrm>
            <a:off x="6129926" y="-127591"/>
            <a:ext cx="4757863" cy="711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cxnSp>
        <p:nvCxnSpPr>
          <p:cNvPr id="6" name="Gerader Verbinder 5">
            <a:extLst>
              <a:ext uri="{FF2B5EF4-FFF2-40B4-BE49-F238E27FC236}">
                <a16:creationId xmlns:a16="http://schemas.microsoft.com/office/drawing/2014/main" id="{189F177A-619A-4031-AA1E-825BA2EFAFD8}"/>
              </a:ext>
            </a:extLst>
          </p:cNvPr>
          <p:cNvCxnSpPr>
            <a:cxnSpLocks/>
          </p:cNvCxnSpPr>
          <p:nvPr/>
        </p:nvCxnSpPr>
        <p:spPr>
          <a:xfrm>
            <a:off x="6805701" y="70427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43F7CEE-2882-43C3-B12A-066C9E9082BE}"/>
              </a:ext>
            </a:extLst>
          </p:cNvPr>
          <p:cNvSpPr txBox="1"/>
          <p:nvPr/>
        </p:nvSpPr>
        <p:spPr>
          <a:xfrm>
            <a:off x="7023620" y="704278"/>
            <a:ext cx="3821288" cy="1760398"/>
          </a:xfrm>
          <a:prstGeom prst="rect">
            <a:avLst/>
          </a:prstGeom>
          <a:noFill/>
        </p:spPr>
        <p:txBody>
          <a:bodyPr wrap="square" rtlCol="0">
            <a:noAutofit/>
          </a:bodyPr>
          <a:lstStyle/>
          <a:p>
            <a:pPr>
              <a:spcBef>
                <a:spcPts val="1200"/>
              </a:spcBef>
              <a:spcAft>
                <a:spcPts val="1200"/>
              </a:spcAft>
            </a:pPr>
            <a:r>
              <a:rPr lang="de-DE" sz="3600" dirty="0">
                <a:latin typeface="Calibri" panose="020F0502020204030204" pitchFamily="34" charset="0"/>
              </a:rPr>
              <a:t>Messeportrait »</a:t>
            </a:r>
            <a:r>
              <a:rPr lang="de-DE" sz="3600" dirty="0" err="1">
                <a:latin typeface="Calibri" panose="020F0502020204030204" pitchFamily="34" charset="0"/>
              </a:rPr>
              <a:t>Olma</a:t>
            </a:r>
            <a:r>
              <a:rPr lang="de-DE" sz="3600" dirty="0">
                <a:latin typeface="Calibri" panose="020F0502020204030204" pitchFamily="34" charset="0"/>
              </a:rPr>
              <a:t>«</a:t>
            </a:r>
            <a:br>
              <a:rPr lang="de-DE" sz="4000" dirty="0"/>
            </a:br>
            <a:r>
              <a:rPr lang="de-DE" sz="1400" dirty="0">
                <a:latin typeface="Calibri" panose="020F0502020204030204" pitchFamily="34" charset="0"/>
              </a:rPr>
              <a:t>als Beispiel einer allg. Publikumsmesse</a:t>
            </a:r>
            <a:endParaRPr lang="de-CH" sz="4000" b="1" dirty="0">
              <a:solidFill>
                <a:srgbClr val="CB0F1E"/>
              </a:solidFill>
              <a:latin typeface="Calibri" panose="020F0502020204030204" pitchFamily="34" charset="0"/>
              <a:cs typeface="Arial" panose="020B0604020202020204" pitchFamily="34" charset="0"/>
            </a:endParaRPr>
          </a:p>
        </p:txBody>
      </p:sp>
      <p:sp>
        <p:nvSpPr>
          <p:cNvPr id="3" name="Textfeld 2">
            <a:extLst>
              <a:ext uri="{FF2B5EF4-FFF2-40B4-BE49-F238E27FC236}">
                <a16:creationId xmlns:a16="http://schemas.microsoft.com/office/drawing/2014/main" id="{B0676041-AC32-4690-887C-967DA7FFA1BC}"/>
              </a:ext>
            </a:extLst>
          </p:cNvPr>
          <p:cNvSpPr txBox="1"/>
          <p:nvPr/>
        </p:nvSpPr>
        <p:spPr>
          <a:xfrm>
            <a:off x="6454425" y="2511698"/>
            <a:ext cx="4390481" cy="3270126"/>
          </a:xfrm>
          <a:prstGeom prst="rect">
            <a:avLst/>
          </a:prstGeom>
          <a:noFill/>
        </p:spPr>
        <p:txBody>
          <a:bodyPr wrap="square" rtlCol="0">
            <a:spAutoFit/>
          </a:bodyPr>
          <a:lstStyle/>
          <a:p>
            <a:pPr>
              <a:lnSpc>
                <a:spcPct val="150000"/>
              </a:lnSpc>
            </a:pPr>
            <a:r>
              <a:rPr lang="de-DE" sz="1600" dirty="0">
                <a:latin typeface="Calibri" panose="020F0502020204030204" pitchFamily="34" charset="0"/>
              </a:rPr>
              <a:t>Am Beispiel der </a:t>
            </a:r>
            <a:r>
              <a:rPr lang="de-DE" sz="1600" dirty="0" err="1">
                <a:latin typeface="Calibri" panose="020F0502020204030204" pitchFamily="34" charset="0"/>
              </a:rPr>
              <a:t>Olma</a:t>
            </a:r>
            <a:r>
              <a:rPr lang="de-DE" sz="1600" dirty="0">
                <a:latin typeface="Calibri" panose="020F0502020204030204" pitchFamily="34" charset="0"/>
              </a:rPr>
              <a:t> (ähnliches gilt übrigens für die BEA in Bern und die LUGA in Luzern) zeigt sich, dass die </a:t>
            </a:r>
            <a:r>
              <a:rPr lang="de-DE" sz="1600" dirty="0" err="1">
                <a:latin typeface="Calibri" panose="020F0502020204030204" pitchFamily="34" charset="0"/>
              </a:rPr>
              <a:t>grossen</a:t>
            </a:r>
            <a:r>
              <a:rPr lang="de-DE" sz="1600" dirty="0">
                <a:latin typeface="Calibri" panose="020F0502020204030204" pitchFamily="34" charset="0"/>
              </a:rPr>
              <a:t> allgemeinen Publikumsmessen eine identitätsstiftende Funktion für ganze Regionen haben können.</a:t>
            </a:r>
          </a:p>
          <a:p>
            <a:pPr>
              <a:lnSpc>
                <a:spcPct val="150000"/>
              </a:lnSpc>
            </a:pPr>
            <a:endParaRPr lang="de-DE" sz="1100" dirty="0">
              <a:latin typeface="Calibri" panose="020F0502020204030204" pitchFamily="34" charset="0"/>
            </a:endParaRPr>
          </a:p>
          <a:p>
            <a:pPr>
              <a:lnSpc>
                <a:spcPct val="150000"/>
              </a:lnSpc>
            </a:pPr>
            <a:r>
              <a:rPr lang="de-DE" sz="1600" dirty="0">
                <a:latin typeface="Calibri" panose="020F0502020204030204" pitchFamily="34" charset="0"/>
              </a:rPr>
              <a:t>Für die </a:t>
            </a:r>
            <a:r>
              <a:rPr lang="de-DE" sz="1600" dirty="0" err="1">
                <a:latin typeface="Calibri" panose="020F0502020204030204" pitchFamily="34" charset="0"/>
              </a:rPr>
              <a:t>Olma</a:t>
            </a:r>
            <a:r>
              <a:rPr lang="de-DE" sz="1600" dirty="0">
                <a:latin typeface="Calibri" panose="020F0502020204030204" pitchFamily="34" charset="0"/>
              </a:rPr>
              <a:t> gibt es gar ein „</a:t>
            </a:r>
            <a:r>
              <a:rPr lang="de-DE" sz="1600" dirty="0" err="1">
                <a:latin typeface="Calibri" panose="020F0502020204030204" pitchFamily="34" charset="0"/>
                <a:hlinkClick r:id="rId3"/>
              </a:rPr>
              <a:t>Olmapedia</a:t>
            </a:r>
            <a:r>
              <a:rPr lang="de-DE" sz="1600" dirty="0">
                <a:latin typeface="Calibri" panose="020F0502020204030204" pitchFamily="34" charset="0"/>
              </a:rPr>
              <a:t>“, eine umfassende Online-Dokumentation über Geschichte und Bedeutung der Messe</a:t>
            </a:r>
            <a:endParaRPr lang="de-CH" sz="1600" dirty="0">
              <a:latin typeface="Calibri" panose="020F0502020204030204" pitchFamily="34" charset="0"/>
            </a:endParaRPr>
          </a:p>
        </p:txBody>
      </p:sp>
    </p:spTree>
    <p:extLst>
      <p:ext uri="{BB962C8B-B14F-4D97-AF65-F5344CB8AC3E}">
        <p14:creationId xmlns:p14="http://schemas.microsoft.com/office/powerpoint/2010/main" val="91501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12192000"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a:extLst>
              <a:ext uri="{FF2B5EF4-FFF2-40B4-BE49-F238E27FC236}">
                <a16:creationId xmlns:a16="http://schemas.microsoft.com/office/drawing/2014/main" id="{BD806301-CB79-440E-87D3-ED2E65F96A52}"/>
              </a:ext>
            </a:extLst>
          </p:cNvPr>
          <p:cNvSpPr txBox="1"/>
          <p:nvPr/>
        </p:nvSpPr>
        <p:spPr>
          <a:xfrm>
            <a:off x="2127179" y="581749"/>
            <a:ext cx="9546415" cy="1264659"/>
          </a:xfrm>
          <a:prstGeom prst="rect">
            <a:avLst/>
          </a:prstGeom>
          <a:noFill/>
        </p:spPr>
        <p:txBody>
          <a:bodyPr wrap="square" rtlCol="0">
            <a:noAutofit/>
          </a:bodyPr>
          <a:lstStyle/>
          <a:p>
            <a:r>
              <a:rPr lang="de-CH" sz="4000" b="1" dirty="0">
                <a:solidFill>
                  <a:srgbClr val="FFFFFF"/>
                </a:solidFill>
                <a:latin typeface="Arial" panose="020B0604020202020204" pitchFamily="34" charset="0"/>
                <a:cs typeface="Arial" panose="020B0604020202020204" pitchFamily="34" charset="0"/>
              </a:rPr>
              <a:t>VIDEO: Messeportrait »</a:t>
            </a:r>
            <a:r>
              <a:rPr lang="de-CH" sz="4000" b="1" dirty="0" err="1">
                <a:solidFill>
                  <a:srgbClr val="FFFFFF"/>
                </a:solidFill>
                <a:latin typeface="Arial" panose="020B0604020202020204" pitchFamily="34" charset="0"/>
                <a:cs typeface="Arial" panose="020B0604020202020204" pitchFamily="34" charset="0"/>
              </a:rPr>
              <a:t>Olma</a:t>
            </a:r>
            <a:r>
              <a:rPr lang="de-CH" sz="4000" b="1" dirty="0">
                <a:solidFill>
                  <a:srgbClr val="FFFFFF"/>
                </a:solidFill>
                <a:latin typeface="Arial" panose="020B0604020202020204" pitchFamily="34" charset="0"/>
                <a:cs typeface="Arial" panose="020B0604020202020204" pitchFamily="34" charset="0"/>
              </a:rPr>
              <a:t>«</a:t>
            </a:r>
            <a:br>
              <a:rPr lang="de-CH" sz="4000" b="1" dirty="0">
                <a:solidFill>
                  <a:srgbClr val="FFFFFF"/>
                </a:solidFill>
                <a:latin typeface="Arial" panose="020B0604020202020204" pitchFamily="34" charset="0"/>
                <a:cs typeface="Arial" panose="020B0604020202020204" pitchFamily="34" charset="0"/>
              </a:rPr>
            </a:br>
            <a:r>
              <a:rPr lang="de-CH" sz="2000" b="1" dirty="0">
                <a:solidFill>
                  <a:srgbClr val="FFFFFF"/>
                </a:solidFill>
                <a:latin typeface="Arial" panose="020B0604020202020204" pitchFamily="34" charset="0"/>
                <a:cs typeface="Arial" panose="020B0604020202020204" pitchFamily="34" charset="0"/>
              </a:rPr>
              <a:t>als Beispiel einer allg. Publikumsmesse</a:t>
            </a:r>
            <a:br>
              <a:rPr lang="de-CH" sz="4000" b="1" dirty="0">
                <a:solidFill>
                  <a:srgbClr val="FFFFFF"/>
                </a:solidFill>
                <a:latin typeface="Arial" panose="020B0604020202020204" pitchFamily="34" charset="0"/>
                <a:cs typeface="Arial" panose="020B0604020202020204" pitchFamily="34" charset="0"/>
              </a:rPr>
            </a:br>
            <a:endParaRPr lang="de-CH" sz="4000" b="1" dirty="0">
              <a:solidFill>
                <a:srgbClr val="FFFFFF"/>
              </a:solidFill>
              <a:latin typeface="Calibri" panose="020F0502020204030204" pitchFamily="34" charset="0"/>
              <a:cs typeface="Arial" panose="020B0604020202020204" pitchFamily="34" charset="0"/>
            </a:endParaRP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1828801"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Grafik 7" descr="Lupe">
            <a:extLst>
              <a:ext uri="{FF2B5EF4-FFF2-40B4-BE49-F238E27FC236}">
                <a16:creationId xmlns:a16="http://schemas.microsoft.com/office/drawing/2014/main" id="{52D48DB1-FF1B-43C7-A479-FFD50732DF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02" y="629875"/>
            <a:ext cx="792000" cy="792000"/>
          </a:xfrm>
          <a:prstGeom prst="rect">
            <a:avLst/>
          </a:prstGeom>
        </p:spPr>
      </p:pic>
      <p:grpSp>
        <p:nvGrpSpPr>
          <p:cNvPr id="18" name="Gruppieren 17">
            <a:extLst>
              <a:ext uri="{FF2B5EF4-FFF2-40B4-BE49-F238E27FC236}">
                <a16:creationId xmlns:a16="http://schemas.microsoft.com/office/drawing/2014/main" id="{2536B869-4A7A-4DBE-8642-EA1D8B610F1F}"/>
              </a:ext>
            </a:extLst>
          </p:cNvPr>
          <p:cNvGrpSpPr/>
          <p:nvPr/>
        </p:nvGrpSpPr>
        <p:grpSpPr>
          <a:xfrm>
            <a:off x="3611979" y="2454237"/>
            <a:ext cx="5101391" cy="2967267"/>
            <a:chOff x="2839451" y="2216213"/>
            <a:chExt cx="6384758" cy="3713748"/>
          </a:xfrm>
        </p:grpSpPr>
        <p:sp>
          <p:nvSpPr>
            <p:cNvPr id="10" name="Rechteck: abgerundete Ecken 9">
              <a:extLst>
                <a:ext uri="{FF2B5EF4-FFF2-40B4-BE49-F238E27FC236}">
                  <a16:creationId xmlns:a16="http://schemas.microsoft.com/office/drawing/2014/main" id="{DF6017D8-AB8D-4DFA-84F6-B5616D592698}"/>
                </a:ext>
              </a:extLst>
            </p:cNvPr>
            <p:cNvSpPr/>
            <p:nvPr/>
          </p:nvSpPr>
          <p:spPr>
            <a:xfrm>
              <a:off x="2839451" y="2216213"/>
              <a:ext cx="6384758" cy="3713748"/>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6" name="Grafik 15" descr="Wiedergeben">
              <a:hlinkClick r:id="rId4"/>
              <a:extLst>
                <a:ext uri="{FF2B5EF4-FFF2-40B4-BE49-F238E27FC236}">
                  <a16:creationId xmlns:a16="http://schemas.microsoft.com/office/drawing/2014/main" id="{5E23E21A-7E92-4B96-8118-8DB29A3FA5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7510" y="2506237"/>
              <a:ext cx="3713748" cy="3133699"/>
            </a:xfrm>
            <a:prstGeom prst="rect">
              <a:avLst/>
            </a:prstGeom>
          </p:spPr>
        </p:pic>
      </p:grpSp>
    </p:spTree>
    <p:extLst>
      <p:ext uri="{BB962C8B-B14F-4D97-AF65-F5344CB8AC3E}">
        <p14:creationId xmlns:p14="http://schemas.microsoft.com/office/powerpoint/2010/main" val="2246737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1C78DBBD-06F0-49A6-AA93-06D6FF12C868}"/>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61665"/>
          <a:stretch/>
        </p:blipFill>
        <p:spPr>
          <a:xfrm>
            <a:off x="8267184" y="-10799"/>
            <a:ext cx="3961368" cy="6868799"/>
          </a:xfrm>
          <a:prstGeom prst="rect">
            <a:avLst/>
          </a:prstGeom>
        </p:spPr>
      </p:pic>
      <p:pic>
        <p:nvPicPr>
          <p:cNvPr id="11" name="Grafik 10">
            <a:extLst>
              <a:ext uri="{FF2B5EF4-FFF2-40B4-BE49-F238E27FC236}">
                <a16:creationId xmlns:a16="http://schemas.microsoft.com/office/drawing/2014/main" id="{9E733273-841B-4755-92BE-BA5A3661BF89}"/>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85724" y="0"/>
            <a:ext cx="10333592" cy="6868799"/>
          </a:xfrm>
          <a:prstGeom prst="rect">
            <a:avLst/>
          </a:prstGeom>
        </p:spPr>
      </p:pic>
      <p:sp>
        <p:nvSpPr>
          <p:cNvPr id="5" name="Rechteck 4">
            <a:extLst>
              <a:ext uri="{FF2B5EF4-FFF2-40B4-BE49-F238E27FC236}">
                <a16:creationId xmlns:a16="http://schemas.microsoft.com/office/drawing/2014/main" id="{E6366D4F-2D0F-44B9-928A-7A50D60C200E}"/>
              </a:ext>
            </a:extLst>
          </p:cNvPr>
          <p:cNvSpPr/>
          <p:nvPr/>
        </p:nvSpPr>
        <p:spPr>
          <a:xfrm>
            <a:off x="744127" y="-127592"/>
            <a:ext cx="12695648" cy="7113181"/>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38F1E399-01F9-4492-95BF-5CDBB4A7DF6E}"/>
              </a:ext>
            </a:extLst>
          </p:cNvPr>
          <p:cNvSpPr/>
          <p:nvPr/>
        </p:nvSpPr>
        <p:spPr>
          <a:xfrm>
            <a:off x="6129926" y="-127591"/>
            <a:ext cx="4757863" cy="711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cxnSp>
        <p:nvCxnSpPr>
          <p:cNvPr id="6" name="Gerader Verbinder 5">
            <a:extLst>
              <a:ext uri="{FF2B5EF4-FFF2-40B4-BE49-F238E27FC236}">
                <a16:creationId xmlns:a16="http://schemas.microsoft.com/office/drawing/2014/main" id="{189F177A-619A-4031-AA1E-825BA2EFAFD8}"/>
              </a:ext>
            </a:extLst>
          </p:cNvPr>
          <p:cNvCxnSpPr>
            <a:cxnSpLocks/>
          </p:cNvCxnSpPr>
          <p:nvPr/>
        </p:nvCxnSpPr>
        <p:spPr>
          <a:xfrm>
            <a:off x="6805701" y="70427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43F7CEE-2882-43C3-B12A-066C9E9082BE}"/>
              </a:ext>
            </a:extLst>
          </p:cNvPr>
          <p:cNvSpPr txBox="1"/>
          <p:nvPr/>
        </p:nvSpPr>
        <p:spPr>
          <a:xfrm>
            <a:off x="7023620" y="704278"/>
            <a:ext cx="3821288" cy="1760398"/>
          </a:xfrm>
          <a:prstGeom prst="rect">
            <a:avLst/>
          </a:prstGeom>
          <a:noFill/>
        </p:spPr>
        <p:txBody>
          <a:bodyPr wrap="square" rtlCol="0">
            <a:noAutofit/>
          </a:bodyPr>
          <a:lstStyle/>
          <a:p>
            <a:pPr>
              <a:spcBef>
                <a:spcPts val="1200"/>
              </a:spcBef>
              <a:spcAft>
                <a:spcPts val="1200"/>
              </a:spcAft>
            </a:pPr>
            <a:r>
              <a:rPr lang="de-DE" sz="3600" dirty="0">
                <a:latin typeface="Calibri" panose="020F0502020204030204" pitchFamily="34" charset="0"/>
              </a:rPr>
              <a:t>Messeportrait »Giardina«</a:t>
            </a:r>
            <a:br>
              <a:rPr lang="de-DE" sz="4000" dirty="0"/>
            </a:br>
            <a:r>
              <a:rPr lang="de-DE" sz="1400" dirty="0">
                <a:latin typeface="Calibri" panose="020F0502020204030204" pitchFamily="34" charset="0"/>
              </a:rPr>
              <a:t>als Beispiel einer themenbezogenen SI-Messe</a:t>
            </a:r>
            <a:endParaRPr lang="de-CH" sz="4000" b="1" dirty="0">
              <a:solidFill>
                <a:srgbClr val="CB0F1E"/>
              </a:solidFill>
              <a:latin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7466022C-8B6A-48B7-A694-C0E89D89D880}"/>
              </a:ext>
            </a:extLst>
          </p:cNvPr>
          <p:cNvSpPr txBox="1"/>
          <p:nvPr/>
        </p:nvSpPr>
        <p:spPr>
          <a:xfrm>
            <a:off x="6574296" y="2593549"/>
            <a:ext cx="4135661" cy="1304203"/>
          </a:xfrm>
          <a:prstGeom prst="rect">
            <a:avLst/>
          </a:prstGeom>
          <a:noFill/>
        </p:spPr>
        <p:txBody>
          <a:bodyPr wrap="square" rtlCol="0">
            <a:spAutoFit/>
          </a:bodyPr>
          <a:lstStyle/>
          <a:p>
            <a:pPr>
              <a:lnSpc>
                <a:spcPct val="150000"/>
              </a:lnSpc>
            </a:pPr>
            <a:r>
              <a:rPr lang="de-DE" dirty="0">
                <a:latin typeface="Calibri" panose="020F0502020204030204" pitchFamily="34" charset="0"/>
              </a:rPr>
              <a:t>Die Giardina (</a:t>
            </a:r>
            <a:r>
              <a:rPr lang="de-DE" dirty="0" err="1">
                <a:latin typeface="Calibri" panose="020F0502020204030204" pitchFamily="34" charset="0"/>
              </a:rPr>
              <a:t>jährl</a:t>
            </a:r>
            <a:r>
              <a:rPr lang="de-DE" dirty="0">
                <a:latin typeface="Calibri" panose="020F0502020204030204" pitchFamily="34" charset="0"/>
              </a:rPr>
              <a:t>. im Frühjahr i. Zürich) gilt als eine der führenden Gartenmessen weltweit.</a:t>
            </a:r>
          </a:p>
        </p:txBody>
      </p:sp>
      <p:pic>
        <p:nvPicPr>
          <p:cNvPr id="10" name="Grafik 9">
            <a:extLst>
              <a:ext uri="{FF2B5EF4-FFF2-40B4-BE49-F238E27FC236}">
                <a16:creationId xmlns:a16="http://schemas.microsoft.com/office/drawing/2014/main" id="{38FCE62D-6B44-4C85-9DE1-BF1B6267B941}"/>
              </a:ext>
            </a:extLst>
          </p:cNvPr>
          <p:cNvPicPr>
            <a:picLocks noChangeAspect="1"/>
          </p:cNvPicPr>
          <p:nvPr/>
        </p:nvPicPr>
        <p:blipFill>
          <a:blip r:embed="rId3"/>
          <a:stretch>
            <a:fillRect/>
          </a:stretch>
        </p:blipFill>
        <p:spPr>
          <a:xfrm>
            <a:off x="7797895" y="4025343"/>
            <a:ext cx="1691725" cy="2491449"/>
          </a:xfrm>
          <a:prstGeom prst="rect">
            <a:avLst/>
          </a:prstGeom>
        </p:spPr>
      </p:pic>
    </p:spTree>
    <p:extLst>
      <p:ext uri="{BB962C8B-B14F-4D97-AF65-F5344CB8AC3E}">
        <p14:creationId xmlns:p14="http://schemas.microsoft.com/office/powerpoint/2010/main" val="286428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12192000"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a:extLst>
              <a:ext uri="{FF2B5EF4-FFF2-40B4-BE49-F238E27FC236}">
                <a16:creationId xmlns:a16="http://schemas.microsoft.com/office/drawing/2014/main" id="{BD806301-CB79-440E-87D3-ED2E65F96A52}"/>
              </a:ext>
            </a:extLst>
          </p:cNvPr>
          <p:cNvSpPr txBox="1"/>
          <p:nvPr/>
        </p:nvSpPr>
        <p:spPr>
          <a:xfrm>
            <a:off x="2127179" y="581749"/>
            <a:ext cx="9546415" cy="1264659"/>
          </a:xfrm>
          <a:prstGeom prst="rect">
            <a:avLst/>
          </a:prstGeom>
          <a:noFill/>
        </p:spPr>
        <p:txBody>
          <a:bodyPr wrap="square" rtlCol="0">
            <a:noAutofit/>
          </a:bodyPr>
          <a:lstStyle/>
          <a:p>
            <a:r>
              <a:rPr lang="de-CH" sz="4000" b="1" dirty="0">
                <a:solidFill>
                  <a:srgbClr val="FFFFFF"/>
                </a:solidFill>
                <a:latin typeface="Arial" panose="020B0604020202020204" pitchFamily="34" charset="0"/>
                <a:cs typeface="Arial" panose="020B0604020202020204" pitchFamily="34" charset="0"/>
              </a:rPr>
              <a:t>VIDEO: Messeportrait »Giardina«</a:t>
            </a:r>
            <a:br>
              <a:rPr lang="de-CH" sz="4000" b="1" dirty="0">
                <a:solidFill>
                  <a:srgbClr val="FFFFFF"/>
                </a:solidFill>
                <a:latin typeface="Arial" panose="020B0604020202020204" pitchFamily="34" charset="0"/>
                <a:cs typeface="Arial" panose="020B0604020202020204" pitchFamily="34" charset="0"/>
              </a:rPr>
            </a:br>
            <a:r>
              <a:rPr lang="de-CH" sz="2000" b="1" dirty="0">
                <a:solidFill>
                  <a:srgbClr val="FFFFFF"/>
                </a:solidFill>
                <a:latin typeface="Arial" panose="020B0604020202020204" pitchFamily="34" charset="0"/>
                <a:cs typeface="Arial" panose="020B0604020202020204" pitchFamily="34" charset="0"/>
              </a:rPr>
              <a:t>als Beispiel einer themenbezogenen SI-Messe</a:t>
            </a:r>
          </a:p>
          <a:p>
            <a:br>
              <a:rPr lang="de-CH" sz="4000" b="1" dirty="0">
                <a:solidFill>
                  <a:srgbClr val="FFFFFF"/>
                </a:solidFill>
                <a:latin typeface="Arial" panose="020B0604020202020204" pitchFamily="34" charset="0"/>
                <a:cs typeface="Arial" panose="020B0604020202020204" pitchFamily="34" charset="0"/>
              </a:rPr>
            </a:br>
            <a:endParaRPr lang="de-CH" sz="4000" b="1" dirty="0">
              <a:solidFill>
                <a:srgbClr val="FFFFFF"/>
              </a:solidFill>
              <a:latin typeface="Calibri" panose="020F0502020204030204" pitchFamily="34" charset="0"/>
              <a:cs typeface="Arial" panose="020B0604020202020204" pitchFamily="34" charset="0"/>
            </a:endParaRP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1828801"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Grafik 7" descr="Lupe">
            <a:extLst>
              <a:ext uri="{FF2B5EF4-FFF2-40B4-BE49-F238E27FC236}">
                <a16:creationId xmlns:a16="http://schemas.microsoft.com/office/drawing/2014/main" id="{52D48DB1-FF1B-43C7-A479-FFD50732DF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02" y="629875"/>
            <a:ext cx="792000" cy="792000"/>
          </a:xfrm>
          <a:prstGeom prst="rect">
            <a:avLst/>
          </a:prstGeom>
        </p:spPr>
      </p:pic>
      <p:grpSp>
        <p:nvGrpSpPr>
          <p:cNvPr id="18" name="Gruppieren 17">
            <a:extLst>
              <a:ext uri="{FF2B5EF4-FFF2-40B4-BE49-F238E27FC236}">
                <a16:creationId xmlns:a16="http://schemas.microsoft.com/office/drawing/2014/main" id="{2536B869-4A7A-4DBE-8642-EA1D8B610F1F}"/>
              </a:ext>
            </a:extLst>
          </p:cNvPr>
          <p:cNvGrpSpPr/>
          <p:nvPr/>
        </p:nvGrpSpPr>
        <p:grpSpPr>
          <a:xfrm>
            <a:off x="3611979" y="2454237"/>
            <a:ext cx="5101391" cy="2967267"/>
            <a:chOff x="2839451" y="2216213"/>
            <a:chExt cx="6384758" cy="3713748"/>
          </a:xfrm>
        </p:grpSpPr>
        <p:sp>
          <p:nvSpPr>
            <p:cNvPr id="10" name="Rechteck: abgerundete Ecken 9">
              <a:extLst>
                <a:ext uri="{FF2B5EF4-FFF2-40B4-BE49-F238E27FC236}">
                  <a16:creationId xmlns:a16="http://schemas.microsoft.com/office/drawing/2014/main" id="{DF6017D8-AB8D-4DFA-84F6-B5616D592698}"/>
                </a:ext>
              </a:extLst>
            </p:cNvPr>
            <p:cNvSpPr/>
            <p:nvPr/>
          </p:nvSpPr>
          <p:spPr>
            <a:xfrm>
              <a:off x="2839451" y="2216213"/>
              <a:ext cx="6384758" cy="3713748"/>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6" name="Grafik 15" descr="Wiedergeben">
              <a:hlinkClick r:id="rId4"/>
              <a:extLst>
                <a:ext uri="{FF2B5EF4-FFF2-40B4-BE49-F238E27FC236}">
                  <a16:creationId xmlns:a16="http://schemas.microsoft.com/office/drawing/2014/main" id="{5E23E21A-7E92-4B96-8118-8DB29A3FA5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7510" y="2506237"/>
              <a:ext cx="3713748" cy="3133699"/>
            </a:xfrm>
            <a:prstGeom prst="rect">
              <a:avLst/>
            </a:prstGeom>
          </p:spPr>
        </p:pic>
      </p:grpSp>
    </p:spTree>
    <p:extLst>
      <p:ext uri="{BB962C8B-B14F-4D97-AF65-F5344CB8AC3E}">
        <p14:creationId xmlns:p14="http://schemas.microsoft.com/office/powerpoint/2010/main" val="3978276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7FA6B10-4742-4D3E-8C22-CE88032ABE3F}"/>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80974" y="-218932"/>
            <a:ext cx="10964878" cy="7295862"/>
          </a:xfrm>
          <a:prstGeom prst="rect">
            <a:avLst/>
          </a:prstGeom>
        </p:spPr>
      </p:pic>
      <p:sp>
        <p:nvSpPr>
          <p:cNvPr id="5" name="Rechteck 4">
            <a:extLst>
              <a:ext uri="{FF2B5EF4-FFF2-40B4-BE49-F238E27FC236}">
                <a16:creationId xmlns:a16="http://schemas.microsoft.com/office/drawing/2014/main" id="{E6366D4F-2D0F-44B9-928A-7A50D60C200E}"/>
              </a:ext>
            </a:extLst>
          </p:cNvPr>
          <p:cNvSpPr/>
          <p:nvPr/>
        </p:nvSpPr>
        <p:spPr>
          <a:xfrm>
            <a:off x="-180974" y="-127591"/>
            <a:ext cx="12695648" cy="7113181"/>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38F1E399-01F9-4492-95BF-5CDBB4A7DF6E}"/>
              </a:ext>
            </a:extLst>
          </p:cNvPr>
          <p:cNvSpPr/>
          <p:nvPr/>
        </p:nvSpPr>
        <p:spPr>
          <a:xfrm>
            <a:off x="7434137" y="0"/>
            <a:ext cx="4757863" cy="711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cxnSp>
        <p:nvCxnSpPr>
          <p:cNvPr id="11" name="Gerader Verbinder 10">
            <a:extLst>
              <a:ext uri="{FF2B5EF4-FFF2-40B4-BE49-F238E27FC236}">
                <a16:creationId xmlns:a16="http://schemas.microsoft.com/office/drawing/2014/main" id="{D55F3540-A831-4E13-B82E-7AAA2BA402A9}"/>
              </a:ext>
            </a:extLst>
          </p:cNvPr>
          <p:cNvCxnSpPr>
            <a:cxnSpLocks/>
          </p:cNvCxnSpPr>
          <p:nvPr/>
        </p:nvCxnSpPr>
        <p:spPr>
          <a:xfrm>
            <a:off x="7920126" y="70427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221D2CD6-3AF3-4A50-B342-8D8AB67EEDEB}"/>
              </a:ext>
            </a:extLst>
          </p:cNvPr>
          <p:cNvSpPr txBox="1"/>
          <p:nvPr/>
        </p:nvSpPr>
        <p:spPr>
          <a:xfrm>
            <a:off x="8145419" y="704278"/>
            <a:ext cx="3821288" cy="1760398"/>
          </a:xfrm>
          <a:prstGeom prst="rect">
            <a:avLst/>
          </a:prstGeom>
          <a:noFill/>
        </p:spPr>
        <p:txBody>
          <a:bodyPr wrap="square" rtlCol="0">
            <a:noAutofit/>
          </a:bodyPr>
          <a:lstStyle/>
          <a:p>
            <a:pPr>
              <a:spcBef>
                <a:spcPts val="1200"/>
              </a:spcBef>
              <a:spcAft>
                <a:spcPts val="1200"/>
              </a:spcAft>
            </a:pPr>
            <a:r>
              <a:rPr lang="de-DE" sz="3600" dirty="0">
                <a:latin typeface="Calibri" panose="020F0502020204030204" pitchFamily="34" charset="0"/>
              </a:rPr>
              <a:t>Messeportrait »Giardina«</a:t>
            </a:r>
            <a:br>
              <a:rPr lang="de-DE" sz="4000" dirty="0"/>
            </a:br>
            <a:r>
              <a:rPr lang="de-DE" sz="1400" dirty="0">
                <a:latin typeface="Calibri" panose="020F0502020204030204" pitchFamily="34" charset="0"/>
              </a:rPr>
              <a:t>als Beispiel einer themenbezogenen SI-Messe</a:t>
            </a:r>
            <a:endParaRPr lang="de-CH" sz="4000" b="1" dirty="0">
              <a:solidFill>
                <a:srgbClr val="CB0F1E"/>
              </a:solidFill>
              <a:latin typeface="Calibri" panose="020F0502020204030204" pitchFamily="34" charset="0"/>
              <a:cs typeface="Arial" panose="020B0604020202020204" pitchFamily="34" charset="0"/>
            </a:endParaRPr>
          </a:p>
        </p:txBody>
      </p:sp>
      <p:sp>
        <p:nvSpPr>
          <p:cNvPr id="13" name="Textplatzhalter 2">
            <a:extLst>
              <a:ext uri="{FF2B5EF4-FFF2-40B4-BE49-F238E27FC236}">
                <a16:creationId xmlns:a16="http://schemas.microsoft.com/office/drawing/2014/main" id="{B0C1C0E2-BB1B-4D00-A8A9-AD7FEAC09242}"/>
              </a:ext>
            </a:extLst>
          </p:cNvPr>
          <p:cNvSpPr txBox="1">
            <a:spLocks/>
          </p:cNvSpPr>
          <p:nvPr/>
        </p:nvSpPr>
        <p:spPr>
          <a:xfrm>
            <a:off x="7829548" y="2464675"/>
            <a:ext cx="4057647" cy="396642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300" dirty="0">
                <a:solidFill>
                  <a:srgbClr val="C00000"/>
                </a:solidFill>
                <a:latin typeface="Calibri" panose="020F0502020204030204" pitchFamily="34" charset="0"/>
              </a:rPr>
              <a:t>Daten und Fakten (2019)</a:t>
            </a:r>
          </a:p>
          <a:p>
            <a:pPr marL="0" indent="0">
              <a:buNone/>
            </a:pPr>
            <a:endParaRPr lang="de-DE" sz="2300" dirty="0">
              <a:latin typeface="Calibri" panose="020F0502020204030204" pitchFamily="34" charset="0"/>
            </a:endParaRPr>
          </a:p>
          <a:p>
            <a:pPr>
              <a:lnSpc>
                <a:spcPct val="160000"/>
              </a:lnSpc>
              <a:buFont typeface="Mont Bold" panose="00000900000000000000" pitchFamily="50" charset="0"/>
              <a:buChar char="_"/>
            </a:pPr>
            <a:r>
              <a:rPr lang="de-DE" sz="2200" dirty="0">
                <a:latin typeface="Calibri" panose="020F0502020204030204" pitchFamily="34" charset="0"/>
              </a:rPr>
              <a:t>Gesamtfläche: 30.000 qm (netto)</a:t>
            </a:r>
          </a:p>
          <a:p>
            <a:pPr>
              <a:lnSpc>
                <a:spcPct val="160000"/>
              </a:lnSpc>
              <a:buFont typeface="Mont Bold" panose="00000900000000000000" pitchFamily="50" charset="0"/>
              <a:buChar char="_"/>
            </a:pPr>
            <a:r>
              <a:rPr lang="de-DE" sz="2200" dirty="0">
                <a:latin typeface="Calibri" panose="020F0502020204030204" pitchFamily="34" charset="0"/>
              </a:rPr>
              <a:t>Besucher: 64.000</a:t>
            </a:r>
          </a:p>
          <a:p>
            <a:pPr>
              <a:lnSpc>
                <a:spcPct val="160000"/>
              </a:lnSpc>
              <a:buFont typeface="Mont Bold" panose="00000900000000000000" pitchFamily="50" charset="0"/>
              <a:buChar char="_"/>
            </a:pPr>
            <a:r>
              <a:rPr lang="de-DE" sz="2200" dirty="0">
                <a:latin typeface="Calibri" panose="020F0502020204030204" pitchFamily="34" charset="0"/>
              </a:rPr>
              <a:t>Aussteller: 280</a:t>
            </a:r>
          </a:p>
          <a:p>
            <a:pPr marL="0" indent="0">
              <a:lnSpc>
                <a:spcPct val="160000"/>
              </a:lnSpc>
              <a:buNone/>
            </a:pPr>
            <a:r>
              <a:rPr lang="de-DE" sz="2200" dirty="0">
                <a:latin typeface="Calibri" panose="020F0502020204030204" pitchFamily="34" charset="0"/>
              </a:rPr>
              <a:t>Für die Giardina 2019 wurde ein durch sie ausgelöstes Investitionsvolumen von über</a:t>
            </a:r>
            <a:br>
              <a:rPr lang="de-DE" sz="2200" dirty="0">
                <a:latin typeface="Calibri" panose="020F0502020204030204" pitchFamily="34" charset="0"/>
              </a:rPr>
            </a:br>
            <a:r>
              <a:rPr lang="de-DE" sz="2200" dirty="0">
                <a:latin typeface="Calibri" panose="020F0502020204030204" pitchFamily="34" charset="0"/>
              </a:rPr>
              <a:t>300 Mio. CHF berechnet.</a:t>
            </a:r>
          </a:p>
        </p:txBody>
      </p:sp>
    </p:spTree>
    <p:extLst>
      <p:ext uri="{BB962C8B-B14F-4D97-AF65-F5344CB8AC3E}">
        <p14:creationId xmlns:p14="http://schemas.microsoft.com/office/powerpoint/2010/main" val="1461108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F0B8BA68-FAED-44A9-B6A3-68CE4DEE339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32725"/>
          <a:stretch/>
        </p:blipFill>
        <p:spPr>
          <a:xfrm>
            <a:off x="0" y="-115620"/>
            <a:ext cx="7165998" cy="7101209"/>
          </a:xfrm>
          <a:prstGeom prst="rect">
            <a:avLst/>
          </a:prstGeom>
        </p:spPr>
      </p:pic>
      <p:pic>
        <p:nvPicPr>
          <p:cNvPr id="14" name="Grafik 13">
            <a:extLst>
              <a:ext uri="{FF2B5EF4-FFF2-40B4-BE49-F238E27FC236}">
                <a16:creationId xmlns:a16="http://schemas.microsoft.com/office/drawing/2014/main" id="{49BAC032-4CD1-4D03-B5BE-237D0C9F917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58463"/>
          <a:stretch/>
        </p:blipFill>
        <p:spPr>
          <a:xfrm>
            <a:off x="7841773" y="0"/>
            <a:ext cx="4431836" cy="7113181"/>
          </a:xfrm>
          <a:prstGeom prst="rect">
            <a:avLst/>
          </a:prstGeom>
        </p:spPr>
      </p:pic>
      <p:sp>
        <p:nvSpPr>
          <p:cNvPr id="5" name="Rechteck 4">
            <a:extLst>
              <a:ext uri="{FF2B5EF4-FFF2-40B4-BE49-F238E27FC236}">
                <a16:creationId xmlns:a16="http://schemas.microsoft.com/office/drawing/2014/main" id="{E6366D4F-2D0F-44B9-928A-7A50D60C200E}"/>
              </a:ext>
            </a:extLst>
          </p:cNvPr>
          <p:cNvSpPr/>
          <p:nvPr/>
        </p:nvSpPr>
        <p:spPr>
          <a:xfrm>
            <a:off x="-141698" y="-115621"/>
            <a:ext cx="12695648" cy="7113181"/>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38F1E399-01F9-4492-95BF-5CDBB4A7DF6E}"/>
              </a:ext>
            </a:extLst>
          </p:cNvPr>
          <p:cNvSpPr/>
          <p:nvPr/>
        </p:nvSpPr>
        <p:spPr>
          <a:xfrm>
            <a:off x="6129926" y="-127591"/>
            <a:ext cx="4757863" cy="711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cxnSp>
        <p:nvCxnSpPr>
          <p:cNvPr id="6" name="Gerader Verbinder 5">
            <a:extLst>
              <a:ext uri="{FF2B5EF4-FFF2-40B4-BE49-F238E27FC236}">
                <a16:creationId xmlns:a16="http://schemas.microsoft.com/office/drawing/2014/main" id="{189F177A-619A-4031-AA1E-825BA2EFAFD8}"/>
              </a:ext>
            </a:extLst>
          </p:cNvPr>
          <p:cNvCxnSpPr>
            <a:cxnSpLocks/>
          </p:cNvCxnSpPr>
          <p:nvPr/>
        </p:nvCxnSpPr>
        <p:spPr>
          <a:xfrm>
            <a:off x="6805701" y="70427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43F7CEE-2882-43C3-B12A-066C9E9082BE}"/>
              </a:ext>
            </a:extLst>
          </p:cNvPr>
          <p:cNvSpPr txBox="1"/>
          <p:nvPr/>
        </p:nvSpPr>
        <p:spPr>
          <a:xfrm>
            <a:off x="7023620" y="704278"/>
            <a:ext cx="3821288" cy="1760398"/>
          </a:xfrm>
          <a:prstGeom prst="rect">
            <a:avLst/>
          </a:prstGeom>
          <a:noFill/>
        </p:spPr>
        <p:txBody>
          <a:bodyPr wrap="square" rtlCol="0">
            <a:noAutofit/>
          </a:bodyPr>
          <a:lstStyle/>
          <a:p>
            <a:pPr>
              <a:spcBef>
                <a:spcPts val="1200"/>
              </a:spcBef>
              <a:spcAft>
                <a:spcPts val="1200"/>
              </a:spcAft>
            </a:pPr>
            <a:r>
              <a:rPr lang="de-DE" sz="3600" dirty="0">
                <a:latin typeface="Calibri" panose="020F0502020204030204" pitchFamily="34" charset="0"/>
              </a:rPr>
              <a:t>Messeportrait »Berufsmesse«</a:t>
            </a:r>
            <a:br>
              <a:rPr lang="de-DE" sz="4000" dirty="0"/>
            </a:br>
            <a:r>
              <a:rPr lang="de-DE" sz="1400" dirty="0">
                <a:latin typeface="Calibri" panose="020F0502020204030204" pitchFamily="34" charset="0"/>
              </a:rPr>
              <a:t>als Beispiel einer anlassbezogenen SI-Messe</a:t>
            </a:r>
            <a:endParaRPr lang="de-CH" sz="4000" b="1" dirty="0">
              <a:solidFill>
                <a:srgbClr val="CB0F1E"/>
              </a:solidFill>
              <a:latin typeface="Calibri" panose="020F0502020204030204" pitchFamily="34" charset="0"/>
              <a:cs typeface="Arial" panose="020B0604020202020204" pitchFamily="34" charset="0"/>
            </a:endParaRPr>
          </a:p>
        </p:txBody>
      </p:sp>
      <p:sp>
        <p:nvSpPr>
          <p:cNvPr id="4" name="Textfeld 3">
            <a:extLst>
              <a:ext uri="{FF2B5EF4-FFF2-40B4-BE49-F238E27FC236}">
                <a16:creationId xmlns:a16="http://schemas.microsoft.com/office/drawing/2014/main" id="{7466022C-8B6A-48B7-A694-C0E89D89D880}"/>
              </a:ext>
            </a:extLst>
          </p:cNvPr>
          <p:cNvSpPr txBox="1"/>
          <p:nvPr/>
        </p:nvSpPr>
        <p:spPr>
          <a:xfrm>
            <a:off x="6509493" y="2768828"/>
            <a:ext cx="4135661" cy="1304203"/>
          </a:xfrm>
          <a:prstGeom prst="rect">
            <a:avLst/>
          </a:prstGeom>
          <a:noFill/>
        </p:spPr>
        <p:txBody>
          <a:bodyPr wrap="square" rtlCol="0">
            <a:spAutoFit/>
          </a:bodyPr>
          <a:lstStyle/>
          <a:p>
            <a:pPr>
              <a:lnSpc>
                <a:spcPct val="150000"/>
              </a:lnSpc>
            </a:pPr>
            <a:r>
              <a:rPr lang="de-DE" dirty="0">
                <a:latin typeface="Calibri" panose="020F0502020204030204" pitchFamily="34" charset="0"/>
              </a:rPr>
              <a:t>Die Berufsmesse Thurgau (</a:t>
            </a:r>
            <a:r>
              <a:rPr lang="de-DE" dirty="0" err="1">
                <a:latin typeface="Calibri" panose="020F0502020204030204" pitchFamily="34" charset="0"/>
              </a:rPr>
              <a:t>jährl</a:t>
            </a:r>
            <a:r>
              <a:rPr lang="de-DE" dirty="0">
                <a:latin typeface="Calibri" panose="020F0502020204030204" pitchFamily="34" charset="0"/>
              </a:rPr>
              <a:t>. im Herbst i. Weinfelden) ist eine regionale Ausbildungsmesse.</a:t>
            </a:r>
          </a:p>
        </p:txBody>
      </p:sp>
      <p:pic>
        <p:nvPicPr>
          <p:cNvPr id="15" name="Grafik 14">
            <a:extLst>
              <a:ext uri="{FF2B5EF4-FFF2-40B4-BE49-F238E27FC236}">
                <a16:creationId xmlns:a16="http://schemas.microsoft.com/office/drawing/2014/main" id="{D31A7851-66FE-4DE8-B20F-750E5404C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620" y="4831689"/>
            <a:ext cx="3083702" cy="898166"/>
          </a:xfrm>
          <a:prstGeom prst="rect">
            <a:avLst/>
          </a:prstGeom>
        </p:spPr>
      </p:pic>
    </p:spTree>
    <p:extLst>
      <p:ext uri="{BB962C8B-B14F-4D97-AF65-F5344CB8AC3E}">
        <p14:creationId xmlns:p14="http://schemas.microsoft.com/office/powerpoint/2010/main" val="1140886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12192000"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a:extLst>
              <a:ext uri="{FF2B5EF4-FFF2-40B4-BE49-F238E27FC236}">
                <a16:creationId xmlns:a16="http://schemas.microsoft.com/office/drawing/2014/main" id="{BD806301-CB79-440E-87D3-ED2E65F96A52}"/>
              </a:ext>
            </a:extLst>
          </p:cNvPr>
          <p:cNvSpPr txBox="1"/>
          <p:nvPr/>
        </p:nvSpPr>
        <p:spPr>
          <a:xfrm>
            <a:off x="2127179" y="581749"/>
            <a:ext cx="9546415" cy="1264659"/>
          </a:xfrm>
          <a:prstGeom prst="rect">
            <a:avLst/>
          </a:prstGeom>
          <a:noFill/>
        </p:spPr>
        <p:txBody>
          <a:bodyPr wrap="square" rtlCol="0">
            <a:noAutofit/>
          </a:bodyPr>
          <a:lstStyle/>
          <a:p>
            <a:r>
              <a:rPr lang="de-CH" sz="4000" b="1" dirty="0">
                <a:solidFill>
                  <a:srgbClr val="FFFFFF"/>
                </a:solidFill>
                <a:latin typeface="Arial" panose="020B0604020202020204" pitchFamily="34" charset="0"/>
                <a:cs typeface="Arial" panose="020B0604020202020204" pitchFamily="34" charset="0"/>
              </a:rPr>
              <a:t>VIDEO: Messeportrait »Berufsmesse«</a:t>
            </a:r>
            <a:br>
              <a:rPr lang="de-CH" sz="4000" b="1" dirty="0">
                <a:solidFill>
                  <a:srgbClr val="FFFFFF"/>
                </a:solidFill>
                <a:latin typeface="Arial" panose="020B0604020202020204" pitchFamily="34" charset="0"/>
                <a:cs typeface="Arial" panose="020B0604020202020204" pitchFamily="34" charset="0"/>
              </a:rPr>
            </a:br>
            <a:r>
              <a:rPr lang="de-CH" sz="2000" b="1" dirty="0">
                <a:solidFill>
                  <a:srgbClr val="FFFFFF"/>
                </a:solidFill>
                <a:latin typeface="Arial" panose="020B0604020202020204" pitchFamily="34" charset="0"/>
                <a:cs typeface="Arial" panose="020B0604020202020204" pitchFamily="34" charset="0"/>
              </a:rPr>
              <a:t>als Beispiel einer anlassbezogenen SI-Messe</a:t>
            </a:r>
          </a:p>
          <a:p>
            <a:br>
              <a:rPr lang="de-CH" sz="4000" b="1" dirty="0">
                <a:solidFill>
                  <a:srgbClr val="FFFFFF"/>
                </a:solidFill>
                <a:latin typeface="Arial" panose="020B0604020202020204" pitchFamily="34" charset="0"/>
                <a:cs typeface="Arial" panose="020B0604020202020204" pitchFamily="34" charset="0"/>
              </a:rPr>
            </a:br>
            <a:endParaRPr lang="de-CH" sz="4000" b="1" dirty="0">
              <a:solidFill>
                <a:srgbClr val="FFFFFF"/>
              </a:solidFill>
              <a:latin typeface="Calibri" panose="020F0502020204030204" pitchFamily="34" charset="0"/>
              <a:cs typeface="Arial" panose="020B0604020202020204" pitchFamily="34" charset="0"/>
            </a:endParaRP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1828801"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Grafik 7" descr="Lupe">
            <a:extLst>
              <a:ext uri="{FF2B5EF4-FFF2-40B4-BE49-F238E27FC236}">
                <a16:creationId xmlns:a16="http://schemas.microsoft.com/office/drawing/2014/main" id="{52D48DB1-FF1B-43C7-A479-FFD50732DF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02" y="629875"/>
            <a:ext cx="792000" cy="792000"/>
          </a:xfrm>
          <a:prstGeom prst="rect">
            <a:avLst/>
          </a:prstGeom>
        </p:spPr>
      </p:pic>
      <p:grpSp>
        <p:nvGrpSpPr>
          <p:cNvPr id="18" name="Gruppieren 17">
            <a:extLst>
              <a:ext uri="{FF2B5EF4-FFF2-40B4-BE49-F238E27FC236}">
                <a16:creationId xmlns:a16="http://schemas.microsoft.com/office/drawing/2014/main" id="{2536B869-4A7A-4DBE-8642-EA1D8B610F1F}"/>
              </a:ext>
            </a:extLst>
          </p:cNvPr>
          <p:cNvGrpSpPr/>
          <p:nvPr/>
        </p:nvGrpSpPr>
        <p:grpSpPr>
          <a:xfrm>
            <a:off x="3611979" y="2454237"/>
            <a:ext cx="5101391" cy="2967267"/>
            <a:chOff x="2839451" y="2216213"/>
            <a:chExt cx="6384758" cy="3713748"/>
          </a:xfrm>
        </p:grpSpPr>
        <p:sp>
          <p:nvSpPr>
            <p:cNvPr id="10" name="Rechteck: abgerundete Ecken 9">
              <a:extLst>
                <a:ext uri="{FF2B5EF4-FFF2-40B4-BE49-F238E27FC236}">
                  <a16:creationId xmlns:a16="http://schemas.microsoft.com/office/drawing/2014/main" id="{DF6017D8-AB8D-4DFA-84F6-B5616D592698}"/>
                </a:ext>
              </a:extLst>
            </p:cNvPr>
            <p:cNvSpPr/>
            <p:nvPr/>
          </p:nvSpPr>
          <p:spPr>
            <a:xfrm>
              <a:off x="2839451" y="2216213"/>
              <a:ext cx="6384758" cy="3713748"/>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6" name="Grafik 15" descr="Wiedergeben">
              <a:hlinkClick r:id="rId4"/>
              <a:extLst>
                <a:ext uri="{FF2B5EF4-FFF2-40B4-BE49-F238E27FC236}">
                  <a16:creationId xmlns:a16="http://schemas.microsoft.com/office/drawing/2014/main" id="{5E23E21A-7E92-4B96-8118-8DB29A3FA5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7510" y="2506237"/>
              <a:ext cx="3713748" cy="3133699"/>
            </a:xfrm>
            <a:prstGeom prst="rect">
              <a:avLst/>
            </a:prstGeom>
          </p:spPr>
        </p:pic>
      </p:grpSp>
    </p:spTree>
    <p:extLst>
      <p:ext uri="{BB962C8B-B14F-4D97-AF65-F5344CB8AC3E}">
        <p14:creationId xmlns:p14="http://schemas.microsoft.com/office/powerpoint/2010/main" val="3026307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6C85DEE-39D5-45AE-A6AB-4D74C565024D}"/>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413062" y="0"/>
            <a:ext cx="10312780" cy="6858000"/>
          </a:xfrm>
          <a:prstGeom prst="rect">
            <a:avLst/>
          </a:prstGeom>
        </p:spPr>
      </p:pic>
      <p:sp>
        <p:nvSpPr>
          <p:cNvPr id="5" name="Rechteck 4">
            <a:extLst>
              <a:ext uri="{FF2B5EF4-FFF2-40B4-BE49-F238E27FC236}">
                <a16:creationId xmlns:a16="http://schemas.microsoft.com/office/drawing/2014/main" id="{E6366D4F-2D0F-44B9-928A-7A50D60C200E}"/>
              </a:ext>
            </a:extLst>
          </p:cNvPr>
          <p:cNvSpPr/>
          <p:nvPr/>
        </p:nvSpPr>
        <p:spPr>
          <a:xfrm>
            <a:off x="-180974" y="-127591"/>
            <a:ext cx="12695648" cy="7113181"/>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38F1E399-01F9-4492-95BF-5CDBB4A7DF6E}"/>
              </a:ext>
            </a:extLst>
          </p:cNvPr>
          <p:cNvSpPr/>
          <p:nvPr/>
        </p:nvSpPr>
        <p:spPr>
          <a:xfrm>
            <a:off x="7434137" y="0"/>
            <a:ext cx="4757863" cy="711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cxnSp>
        <p:nvCxnSpPr>
          <p:cNvPr id="11" name="Gerader Verbinder 10">
            <a:extLst>
              <a:ext uri="{FF2B5EF4-FFF2-40B4-BE49-F238E27FC236}">
                <a16:creationId xmlns:a16="http://schemas.microsoft.com/office/drawing/2014/main" id="{D55F3540-A831-4E13-B82E-7AAA2BA402A9}"/>
              </a:ext>
            </a:extLst>
          </p:cNvPr>
          <p:cNvCxnSpPr>
            <a:cxnSpLocks/>
          </p:cNvCxnSpPr>
          <p:nvPr/>
        </p:nvCxnSpPr>
        <p:spPr>
          <a:xfrm>
            <a:off x="7920126" y="70427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221D2CD6-3AF3-4A50-B342-8D8AB67EEDEB}"/>
              </a:ext>
            </a:extLst>
          </p:cNvPr>
          <p:cNvSpPr txBox="1"/>
          <p:nvPr/>
        </p:nvSpPr>
        <p:spPr>
          <a:xfrm>
            <a:off x="8145419" y="704278"/>
            <a:ext cx="3821288" cy="1760398"/>
          </a:xfrm>
          <a:prstGeom prst="rect">
            <a:avLst/>
          </a:prstGeom>
          <a:noFill/>
        </p:spPr>
        <p:txBody>
          <a:bodyPr wrap="square" rtlCol="0">
            <a:noAutofit/>
          </a:bodyPr>
          <a:lstStyle/>
          <a:p>
            <a:pPr>
              <a:spcBef>
                <a:spcPts val="1200"/>
              </a:spcBef>
              <a:spcAft>
                <a:spcPts val="1200"/>
              </a:spcAft>
            </a:pPr>
            <a:r>
              <a:rPr lang="de-DE" sz="3600" dirty="0">
                <a:latin typeface="Calibri" panose="020F0502020204030204" pitchFamily="34" charset="0"/>
              </a:rPr>
              <a:t>Messeportrait »Berufsmesse«</a:t>
            </a:r>
            <a:br>
              <a:rPr lang="de-DE" sz="4000" dirty="0"/>
            </a:br>
            <a:r>
              <a:rPr lang="de-DE" sz="1400" dirty="0">
                <a:latin typeface="Calibri" panose="020F0502020204030204" pitchFamily="34" charset="0"/>
              </a:rPr>
              <a:t>als Beispiel einer anlassbezogenen SI-Messe</a:t>
            </a:r>
            <a:endParaRPr lang="de-CH" sz="4000" b="1" dirty="0">
              <a:solidFill>
                <a:srgbClr val="CB0F1E"/>
              </a:solidFill>
              <a:latin typeface="Calibri" panose="020F0502020204030204" pitchFamily="34" charset="0"/>
              <a:cs typeface="Arial" panose="020B0604020202020204" pitchFamily="34" charset="0"/>
            </a:endParaRPr>
          </a:p>
        </p:txBody>
      </p:sp>
      <p:sp>
        <p:nvSpPr>
          <p:cNvPr id="13" name="Textplatzhalter 2">
            <a:extLst>
              <a:ext uri="{FF2B5EF4-FFF2-40B4-BE49-F238E27FC236}">
                <a16:creationId xmlns:a16="http://schemas.microsoft.com/office/drawing/2014/main" id="{B0C1C0E2-BB1B-4D00-A8A9-AD7FEAC09242}"/>
              </a:ext>
            </a:extLst>
          </p:cNvPr>
          <p:cNvSpPr txBox="1">
            <a:spLocks/>
          </p:cNvSpPr>
          <p:nvPr/>
        </p:nvSpPr>
        <p:spPr>
          <a:xfrm>
            <a:off x="7829548" y="2464675"/>
            <a:ext cx="4057647" cy="39664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900" dirty="0">
                <a:solidFill>
                  <a:srgbClr val="C00000"/>
                </a:solidFill>
                <a:latin typeface="Calibri" panose="020F0502020204030204" pitchFamily="34" charset="0"/>
              </a:rPr>
              <a:t>Daten und Fakten (2019)</a:t>
            </a:r>
          </a:p>
          <a:p>
            <a:pPr marL="0" indent="0">
              <a:buNone/>
            </a:pPr>
            <a:endParaRPr lang="de-DE" sz="1900" dirty="0">
              <a:latin typeface="Calibri" panose="020F0502020204030204" pitchFamily="34" charset="0"/>
            </a:endParaRPr>
          </a:p>
          <a:p>
            <a:pPr>
              <a:lnSpc>
                <a:spcPct val="150000"/>
              </a:lnSpc>
              <a:buFont typeface="Mont Bold" panose="00000900000000000000" pitchFamily="50" charset="0"/>
              <a:buChar char="_"/>
            </a:pPr>
            <a:r>
              <a:rPr lang="de-DE" sz="1700" dirty="0">
                <a:latin typeface="Calibri" panose="020F0502020204030204" pitchFamily="34" charset="0"/>
              </a:rPr>
              <a:t>Besucher: 8.000</a:t>
            </a:r>
          </a:p>
          <a:p>
            <a:pPr>
              <a:lnSpc>
                <a:spcPct val="150000"/>
              </a:lnSpc>
              <a:buFont typeface="Mont Bold" panose="00000900000000000000" pitchFamily="50" charset="0"/>
              <a:buChar char="_"/>
            </a:pPr>
            <a:r>
              <a:rPr lang="de-DE" sz="1700" dirty="0">
                <a:latin typeface="Calibri" panose="020F0502020204030204" pitchFamily="34" charset="0"/>
              </a:rPr>
              <a:t>Gezeigte Berufe/Ausbildungen: 200</a:t>
            </a:r>
          </a:p>
          <a:p>
            <a:pPr marL="0" indent="0">
              <a:lnSpc>
                <a:spcPct val="150000"/>
              </a:lnSpc>
              <a:buNone/>
            </a:pPr>
            <a:r>
              <a:rPr lang="de-DE" sz="1800" dirty="0">
                <a:latin typeface="Calibri" panose="020F0502020204030204" pitchFamily="34" charset="0"/>
              </a:rPr>
              <a:t>In den Räumen des integrierten BBZ gibt es erlebnisreiche Mitmachmöglichkeiten.</a:t>
            </a:r>
          </a:p>
        </p:txBody>
      </p:sp>
    </p:spTree>
    <p:extLst>
      <p:ext uri="{BB962C8B-B14F-4D97-AF65-F5344CB8AC3E}">
        <p14:creationId xmlns:p14="http://schemas.microsoft.com/office/powerpoint/2010/main" val="2433020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descr="Ein Bild, das Text, Person, computer, drinnen enthält.&#10;&#10;Automatisch generierte Beschreibung">
            <a:extLst>
              <a:ext uri="{FF2B5EF4-FFF2-40B4-BE49-F238E27FC236}">
                <a16:creationId xmlns:a16="http://schemas.microsoft.com/office/drawing/2014/main" id="{82F8F06A-2B83-4997-BB6B-F04ECDE88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4455" y="0"/>
            <a:ext cx="10275831" cy="6858000"/>
          </a:xfrm>
          <a:prstGeom prst="rect">
            <a:avLst/>
          </a:prstGeom>
        </p:spPr>
      </p:pic>
      <p:sp>
        <p:nvSpPr>
          <p:cNvPr id="3" name="Rechteck 2">
            <a:extLst>
              <a:ext uri="{FF2B5EF4-FFF2-40B4-BE49-F238E27FC236}">
                <a16:creationId xmlns:a16="http://schemas.microsoft.com/office/drawing/2014/main" id="{4DF9657F-00CB-4FB9-9224-E663079DB973}"/>
              </a:ext>
            </a:extLst>
          </p:cNvPr>
          <p:cNvSpPr/>
          <p:nvPr/>
        </p:nvSpPr>
        <p:spPr>
          <a:xfrm>
            <a:off x="-32084" y="0"/>
            <a:ext cx="4700337" cy="6858000"/>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8" name="Gruppieren 7">
            <a:extLst>
              <a:ext uri="{FF2B5EF4-FFF2-40B4-BE49-F238E27FC236}">
                <a16:creationId xmlns:a16="http://schemas.microsoft.com/office/drawing/2014/main" id="{50F0F384-F660-407E-BBE3-7568F3B278B1}"/>
              </a:ext>
            </a:extLst>
          </p:cNvPr>
          <p:cNvGrpSpPr/>
          <p:nvPr/>
        </p:nvGrpSpPr>
        <p:grpSpPr>
          <a:xfrm>
            <a:off x="661736" y="585537"/>
            <a:ext cx="5237748" cy="1379621"/>
            <a:chOff x="5221705" y="585537"/>
            <a:chExt cx="5237748" cy="1379621"/>
          </a:xfrm>
        </p:grpSpPr>
        <p:sp>
          <p:nvSpPr>
            <p:cNvPr id="5" name="Textfeld 4">
              <a:extLst>
                <a:ext uri="{FF2B5EF4-FFF2-40B4-BE49-F238E27FC236}">
                  <a16:creationId xmlns:a16="http://schemas.microsoft.com/office/drawing/2014/main" id="{40E28AF0-3013-4A56-A6D9-07036A22F577}"/>
                </a:ext>
              </a:extLst>
            </p:cNvPr>
            <p:cNvSpPr txBox="1"/>
            <p:nvPr/>
          </p:nvSpPr>
          <p:spPr>
            <a:xfrm>
              <a:off x="5221705" y="585537"/>
              <a:ext cx="5237748" cy="1379621"/>
            </a:xfrm>
            <a:prstGeom prst="rect">
              <a:avLst/>
            </a:prstGeom>
            <a:noFill/>
          </p:spPr>
          <p:txBody>
            <a:bodyPr wrap="square" rtlCol="0">
              <a:noAutofit/>
            </a:bodyPr>
            <a:lstStyle/>
            <a:p>
              <a:r>
                <a:rPr lang="de-CH" sz="4000" b="1" dirty="0">
                  <a:solidFill>
                    <a:schemeClr val="bg1"/>
                  </a:solidFill>
                  <a:latin typeface="Calibri" panose="020F0502020204030204" pitchFamily="34" charset="0"/>
                  <a:cs typeface="Arial" panose="020B0604020202020204" pitchFamily="34" charset="0"/>
                </a:rPr>
                <a:t>LEGENDE</a:t>
              </a:r>
              <a:endParaRPr lang="de-CH" sz="4000" dirty="0">
                <a:latin typeface="Calibri" panose="020F0502020204030204" pitchFamily="34" charset="0"/>
              </a:endParaRPr>
            </a:p>
          </p:txBody>
        </p:sp>
        <p:cxnSp>
          <p:nvCxnSpPr>
            <p:cNvPr id="7" name="Gerader Verbinder 6">
              <a:extLst>
                <a:ext uri="{FF2B5EF4-FFF2-40B4-BE49-F238E27FC236}">
                  <a16:creationId xmlns:a16="http://schemas.microsoft.com/office/drawing/2014/main" id="{5B067AB5-5B94-4F8C-9838-30737EE2F1B8}"/>
                </a:ext>
              </a:extLst>
            </p:cNvPr>
            <p:cNvCxnSpPr/>
            <p:nvPr/>
          </p:nvCxnSpPr>
          <p:spPr>
            <a:xfrm>
              <a:off x="5325979" y="1475044"/>
              <a:ext cx="1700463"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11" name="Grafik 10" descr="Glühbirne">
            <a:extLst>
              <a:ext uri="{FF2B5EF4-FFF2-40B4-BE49-F238E27FC236}">
                <a16:creationId xmlns:a16="http://schemas.microsoft.com/office/drawing/2014/main" id="{286A1598-3F69-4B69-B622-87970BA8D2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683" y="3474118"/>
            <a:ext cx="914400" cy="914400"/>
          </a:xfrm>
          <a:prstGeom prst="rect">
            <a:avLst/>
          </a:prstGeom>
        </p:spPr>
      </p:pic>
      <p:pic>
        <p:nvPicPr>
          <p:cNvPr id="13" name="Grafik 12" descr="Lupe">
            <a:extLst>
              <a:ext uri="{FF2B5EF4-FFF2-40B4-BE49-F238E27FC236}">
                <a16:creationId xmlns:a16="http://schemas.microsoft.com/office/drawing/2014/main" id="{73790A06-93B5-4A96-89C9-6D5CE3CE01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6010" y="4949163"/>
            <a:ext cx="792000" cy="792000"/>
          </a:xfrm>
          <a:prstGeom prst="rect">
            <a:avLst/>
          </a:prstGeom>
        </p:spPr>
      </p:pic>
      <p:pic>
        <p:nvPicPr>
          <p:cNvPr id="15" name="Grafik 14" descr="Stoppuhr">
            <a:extLst>
              <a:ext uri="{FF2B5EF4-FFF2-40B4-BE49-F238E27FC236}">
                <a16:creationId xmlns:a16="http://schemas.microsoft.com/office/drawing/2014/main" id="{E9BBD735-2A90-4824-B3D7-AD82C8A152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736" y="2011279"/>
            <a:ext cx="914400" cy="914400"/>
          </a:xfrm>
          <a:prstGeom prst="rect">
            <a:avLst/>
          </a:prstGeom>
        </p:spPr>
      </p:pic>
      <p:sp>
        <p:nvSpPr>
          <p:cNvPr id="16" name="Textfeld 15">
            <a:extLst>
              <a:ext uri="{FF2B5EF4-FFF2-40B4-BE49-F238E27FC236}">
                <a16:creationId xmlns:a16="http://schemas.microsoft.com/office/drawing/2014/main" id="{36637A2F-ADC4-4B15-A0BA-782FED261C2B}"/>
              </a:ext>
            </a:extLst>
          </p:cNvPr>
          <p:cNvSpPr txBox="1"/>
          <p:nvPr/>
        </p:nvSpPr>
        <p:spPr>
          <a:xfrm>
            <a:off x="1616241" y="2417847"/>
            <a:ext cx="2053390" cy="461665"/>
          </a:xfrm>
          <a:prstGeom prst="rect">
            <a:avLst/>
          </a:prstGeom>
          <a:noFill/>
        </p:spPr>
        <p:txBody>
          <a:bodyPr wrap="square" rtlCol="0">
            <a:spAutoFit/>
          </a:bodyPr>
          <a:lstStyle/>
          <a:p>
            <a:r>
              <a:rPr lang="de-CH" sz="2400" b="1" dirty="0">
                <a:solidFill>
                  <a:schemeClr val="bg1"/>
                </a:solidFill>
                <a:latin typeface="Calibri" panose="020F0502020204030204" pitchFamily="34" charset="0"/>
                <a:cs typeface="Arial" panose="020B0604020202020204" pitchFamily="34" charset="0"/>
              </a:rPr>
              <a:t>Übung</a:t>
            </a:r>
            <a:endParaRPr lang="de-CH" b="1" dirty="0">
              <a:latin typeface="Calibri" panose="020F0502020204030204" pitchFamily="34" charset="0"/>
              <a:cs typeface="Arial" panose="020B0604020202020204" pitchFamily="34" charset="0"/>
            </a:endParaRPr>
          </a:p>
        </p:txBody>
      </p:sp>
      <p:sp>
        <p:nvSpPr>
          <p:cNvPr id="17" name="Textfeld 16">
            <a:extLst>
              <a:ext uri="{FF2B5EF4-FFF2-40B4-BE49-F238E27FC236}">
                <a16:creationId xmlns:a16="http://schemas.microsoft.com/office/drawing/2014/main" id="{CC3A6815-662A-45EB-AFA4-9FBDF103F2EB}"/>
              </a:ext>
            </a:extLst>
          </p:cNvPr>
          <p:cNvSpPr txBox="1"/>
          <p:nvPr/>
        </p:nvSpPr>
        <p:spPr>
          <a:xfrm>
            <a:off x="1616241" y="3898279"/>
            <a:ext cx="2053390" cy="461665"/>
          </a:xfrm>
          <a:prstGeom prst="rect">
            <a:avLst/>
          </a:prstGeom>
          <a:noFill/>
        </p:spPr>
        <p:txBody>
          <a:bodyPr wrap="square" rtlCol="0">
            <a:spAutoFit/>
          </a:bodyPr>
          <a:lstStyle/>
          <a:p>
            <a:r>
              <a:rPr lang="de-CH" sz="2400" b="1" dirty="0">
                <a:solidFill>
                  <a:schemeClr val="bg1"/>
                </a:solidFill>
                <a:latin typeface="Calibri" panose="020F0502020204030204" pitchFamily="34" charset="0"/>
                <a:cs typeface="Arial" panose="020B0604020202020204" pitchFamily="34" charset="0"/>
              </a:rPr>
              <a:t>Merksatz</a:t>
            </a:r>
            <a:endParaRPr lang="de-CH" b="1" dirty="0">
              <a:latin typeface="Calibri" panose="020F0502020204030204" pitchFamily="34" charset="0"/>
              <a:cs typeface="Arial" panose="020B0604020202020204" pitchFamily="34" charset="0"/>
            </a:endParaRPr>
          </a:p>
        </p:txBody>
      </p:sp>
      <p:sp>
        <p:nvSpPr>
          <p:cNvPr id="18" name="Textfeld 17">
            <a:extLst>
              <a:ext uri="{FF2B5EF4-FFF2-40B4-BE49-F238E27FC236}">
                <a16:creationId xmlns:a16="http://schemas.microsoft.com/office/drawing/2014/main" id="{651834C5-35FF-4F24-BFE7-D8247E7192D7}"/>
              </a:ext>
            </a:extLst>
          </p:cNvPr>
          <p:cNvSpPr txBox="1"/>
          <p:nvPr/>
        </p:nvSpPr>
        <p:spPr>
          <a:xfrm>
            <a:off x="1616241" y="5280995"/>
            <a:ext cx="2053390" cy="461665"/>
          </a:xfrm>
          <a:prstGeom prst="rect">
            <a:avLst/>
          </a:prstGeom>
          <a:noFill/>
        </p:spPr>
        <p:txBody>
          <a:bodyPr wrap="square" rtlCol="0">
            <a:spAutoFit/>
          </a:bodyPr>
          <a:lstStyle/>
          <a:p>
            <a:r>
              <a:rPr lang="de-CH" sz="2400" b="1" dirty="0">
                <a:solidFill>
                  <a:schemeClr val="bg1"/>
                </a:solidFill>
                <a:latin typeface="Calibri" panose="020F0502020204030204" pitchFamily="34" charset="0"/>
                <a:cs typeface="Arial" panose="020B0604020202020204" pitchFamily="34" charset="0"/>
              </a:rPr>
              <a:t>Vertiefung</a:t>
            </a:r>
            <a:endParaRPr lang="de-CH" b="1" dirty="0">
              <a:latin typeface="Calibri" panose="020F050202020403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4BD40E5D-56E7-4EE9-AE19-0C94F638AD75}"/>
              </a:ext>
            </a:extLst>
          </p:cNvPr>
          <p:cNvSpPr/>
          <p:nvPr/>
        </p:nvSpPr>
        <p:spPr>
          <a:xfrm>
            <a:off x="4568361" y="-226146"/>
            <a:ext cx="9576650" cy="7243633"/>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918811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497182" y="2342147"/>
            <a:ext cx="8021050" cy="1697068"/>
          </a:xfrm>
          <a:prstGeom prst="rect">
            <a:avLst/>
          </a:prstGeom>
          <a:noFill/>
        </p:spPr>
        <p:txBody>
          <a:bodyPr wrap="square" rtlCol="0">
            <a:spAutoFit/>
          </a:bodyPr>
          <a:lstStyle/>
          <a:p>
            <a:pPr>
              <a:lnSpc>
                <a:spcPct val="150000"/>
              </a:lnSpc>
            </a:pPr>
            <a:r>
              <a:rPr lang="de-CH" sz="2400" dirty="0">
                <a:latin typeface="Calibri" panose="020F0502020204030204" pitchFamily="34" charset="0"/>
              </a:rPr>
              <a:t>Neben den genannten B2B- und B2C-Messetypen in Reinform, gibt es ein Vielfalt an Mischformen und Sonderfällen, von denen die geläufigsten hier kurz vorgestellt werden.</a:t>
            </a:r>
          </a:p>
        </p:txBody>
      </p:sp>
      <p:sp>
        <p:nvSpPr>
          <p:cNvPr id="9" name="Textfeld 8">
            <a:extLst>
              <a:ext uri="{FF2B5EF4-FFF2-40B4-BE49-F238E27FC236}">
                <a16:creationId xmlns:a16="http://schemas.microsoft.com/office/drawing/2014/main" id="{2F3B74B8-03F0-48E1-A234-29B8436F8894}"/>
              </a:ext>
            </a:extLst>
          </p:cNvPr>
          <p:cNvSpPr txBox="1"/>
          <p:nvPr/>
        </p:nvSpPr>
        <p:spPr>
          <a:xfrm>
            <a:off x="441156" y="2215117"/>
            <a:ext cx="2077454" cy="2833724"/>
          </a:xfrm>
          <a:prstGeom prst="rect">
            <a:avLst/>
          </a:prstGeom>
          <a:noFill/>
        </p:spPr>
        <p:txBody>
          <a:bodyPr wrap="square" rtlCol="0">
            <a:spAutoFit/>
          </a:bodyPr>
          <a:lstStyle/>
          <a:p>
            <a:pPr>
              <a:lnSpc>
                <a:spcPct val="150000"/>
              </a:lnSpc>
            </a:pPr>
            <a:r>
              <a:rPr lang="de-DE" sz="1200" dirty="0">
                <a:solidFill>
                  <a:schemeClr val="bg1">
                    <a:lumMod val="95000"/>
                  </a:schemeClr>
                </a:solidFill>
                <a:latin typeface="Calibri" panose="020F0502020204030204" pitchFamily="34" charset="0"/>
              </a:rPr>
              <a:t>Ganz streng genommen, sind die meisten Messen in irgendeiner Weise Hybriden aus den vorgestellten Formaten. So finden auch auf Publikumsmessen Geschäftskontakte statt und auf den meisten Fachmessen tummeln sich auch Privatbesucher.</a:t>
            </a:r>
          </a:p>
        </p:txBody>
      </p:sp>
      <p:pic>
        <p:nvPicPr>
          <p:cNvPr id="10" name="Grafik 9" descr="Glühbirne">
            <a:extLst>
              <a:ext uri="{FF2B5EF4-FFF2-40B4-BE49-F238E27FC236}">
                <a16:creationId xmlns:a16="http://schemas.microsoft.com/office/drawing/2014/main" id="{2F8458D7-0FED-434F-BE4D-244BE8E63D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840" y="1148858"/>
            <a:ext cx="914400" cy="914400"/>
          </a:xfrm>
          <a:prstGeom prst="rect">
            <a:avLst/>
          </a:prstGeom>
        </p:spPr>
      </p:pic>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6829828" cy="1760398"/>
          </a:xfrm>
          <a:prstGeom prst="rect">
            <a:avLst/>
          </a:prstGeom>
          <a:noFill/>
        </p:spPr>
        <p:txBody>
          <a:bodyPr wrap="square" rtlCol="0">
            <a:noAutofit/>
          </a:bodyPr>
          <a:lstStyle/>
          <a:p>
            <a:r>
              <a:rPr lang="de-CH" sz="4000" dirty="0">
                <a:solidFill>
                  <a:srgbClr val="C00000"/>
                </a:solidFill>
                <a:latin typeface="Calibri" panose="020F0502020204030204" pitchFamily="34" charset="0"/>
              </a:rPr>
              <a:t>Hybride und Sonderfälle</a:t>
            </a:r>
            <a:endParaRPr lang="de-CH" sz="4000" b="1" dirty="0">
              <a:solidFill>
                <a:srgbClr val="C00000"/>
              </a:solidFill>
              <a:latin typeface="Calibri" panose="020F0502020204030204" pitchFamily="34" charset="0"/>
              <a:cs typeface="Arial" panose="020B0604020202020204" pitchFamily="34" charset="0"/>
            </a:endParaRP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6B1DCF02-382C-4792-A868-50C4C87C10F8}"/>
              </a:ext>
            </a:extLst>
          </p:cNvPr>
          <p:cNvSpPr txBox="1"/>
          <p:nvPr/>
        </p:nvSpPr>
        <p:spPr>
          <a:xfrm>
            <a:off x="10507579" y="6346089"/>
            <a:ext cx="1355553" cy="246221"/>
          </a:xfrm>
          <a:prstGeom prst="rect">
            <a:avLst/>
          </a:prstGeom>
          <a:noFill/>
        </p:spPr>
        <p:txBody>
          <a:bodyPr wrap="square" rtlCol="0">
            <a:spAutoFit/>
          </a:bodyPr>
          <a:lstStyle/>
          <a:p>
            <a:pPr algn="r"/>
            <a:r>
              <a:rPr lang="de-CH" sz="1000" dirty="0" err="1">
                <a:latin typeface="Arial" panose="020B0604020202020204" pitchFamily="34" charset="0"/>
                <a:cs typeface="Arial" panose="020B0604020202020204" pitchFamily="34" charset="0"/>
              </a:rPr>
              <a:t>Credits</a:t>
            </a:r>
            <a:r>
              <a:rPr lang="de-CH" sz="1000" dirty="0">
                <a:latin typeface="Arial" panose="020B0604020202020204" pitchFamily="34" charset="0"/>
                <a:cs typeface="Arial" panose="020B0604020202020204" pitchFamily="34" charset="0"/>
              </a:rPr>
              <a:t> &amp; Quelle 8, 9</a:t>
            </a:r>
          </a:p>
        </p:txBody>
      </p:sp>
    </p:spTree>
    <p:extLst>
      <p:ext uri="{BB962C8B-B14F-4D97-AF65-F5344CB8AC3E}">
        <p14:creationId xmlns:p14="http://schemas.microsoft.com/office/powerpoint/2010/main" val="3900244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2807367" y="-1"/>
            <a:ext cx="9384633"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497181" y="2197768"/>
            <a:ext cx="8406049" cy="3631763"/>
          </a:xfrm>
          <a:prstGeom prst="rect">
            <a:avLst/>
          </a:prstGeom>
          <a:noFill/>
        </p:spPr>
        <p:txBody>
          <a:bodyPr wrap="square" rtlCol="0">
            <a:spAutoFit/>
          </a:bodyPr>
          <a:lstStyle/>
          <a:p>
            <a:pPr>
              <a:lnSpc>
                <a:spcPct val="150000"/>
              </a:lnSpc>
              <a:spcAft>
                <a:spcPts val="1200"/>
              </a:spcAft>
            </a:pPr>
            <a:r>
              <a:rPr lang="de-DE" sz="3200" dirty="0">
                <a:solidFill>
                  <a:schemeClr val="bg1"/>
                </a:solidFill>
                <a:latin typeface="Calibri" panose="020F0502020204030204" pitchFamily="34" charset="0"/>
              </a:rPr>
              <a:t>Hybride und Sonderfälle_</a:t>
            </a:r>
            <a:endParaRPr lang="de-CH" sz="2800" b="1" dirty="0">
              <a:solidFill>
                <a:schemeClr val="bg1"/>
              </a:solidFill>
              <a:latin typeface="Calibri" panose="020F0502020204030204" pitchFamily="34" charset="0"/>
            </a:endParaRPr>
          </a:p>
          <a:p>
            <a:pPr marL="457200" indent="-457200">
              <a:lnSpc>
                <a:spcPct val="150000"/>
              </a:lnSpc>
              <a:buFont typeface="Mont Bold" panose="00000900000000000000" pitchFamily="50" charset="0"/>
              <a:buChar char="_"/>
            </a:pPr>
            <a:r>
              <a:rPr lang="de-DE" sz="2400" dirty="0">
                <a:solidFill>
                  <a:schemeClr val="bg1"/>
                </a:solidFill>
                <a:latin typeface="Calibri" panose="020F0502020204030204" pitchFamily="34" charset="0"/>
              </a:rPr>
              <a:t>Kongressbegleitende Ausstellungen</a:t>
            </a:r>
          </a:p>
          <a:p>
            <a:pPr marL="457200" indent="-457200">
              <a:lnSpc>
                <a:spcPct val="150000"/>
              </a:lnSpc>
              <a:buFont typeface="Mont Bold" panose="00000900000000000000" pitchFamily="50" charset="0"/>
              <a:buChar char="_"/>
            </a:pPr>
            <a:r>
              <a:rPr lang="de-DE" sz="2400" dirty="0">
                <a:solidFill>
                  <a:schemeClr val="bg1"/>
                </a:solidFill>
                <a:latin typeface="Calibri" panose="020F0502020204030204" pitchFamily="34" charset="0"/>
              </a:rPr>
              <a:t>Hausmessen</a:t>
            </a:r>
          </a:p>
          <a:p>
            <a:pPr marL="457200" indent="-457200">
              <a:lnSpc>
                <a:spcPct val="150000"/>
              </a:lnSpc>
              <a:buFont typeface="Mont Bold" panose="00000900000000000000" pitchFamily="50" charset="0"/>
              <a:buChar char="_"/>
            </a:pPr>
            <a:r>
              <a:rPr lang="de-DE" sz="2400" dirty="0">
                <a:solidFill>
                  <a:schemeClr val="bg1"/>
                </a:solidFill>
                <a:latin typeface="Calibri" panose="020F0502020204030204" pitchFamily="34" charset="0"/>
              </a:rPr>
              <a:t>Leistungsschauen</a:t>
            </a:r>
          </a:p>
          <a:p>
            <a:pPr marL="457200" indent="-457200">
              <a:lnSpc>
                <a:spcPct val="150000"/>
              </a:lnSpc>
              <a:buFont typeface="Mont Bold" panose="00000900000000000000" pitchFamily="50" charset="0"/>
              <a:buChar char="_"/>
            </a:pPr>
            <a:r>
              <a:rPr lang="de-DE" sz="2400" dirty="0">
                <a:solidFill>
                  <a:schemeClr val="bg1"/>
                </a:solidFill>
                <a:latin typeface="Calibri" panose="020F0502020204030204" pitchFamily="34" charset="0"/>
              </a:rPr>
              <a:t>Roadshows</a:t>
            </a:r>
          </a:p>
          <a:p>
            <a:pPr>
              <a:spcAft>
                <a:spcPts val="600"/>
              </a:spcAft>
            </a:pPr>
            <a:endParaRPr lang="de-CH" sz="2800" b="1" dirty="0">
              <a:solidFill>
                <a:schemeClr val="bg1"/>
              </a:solidFill>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441142" y="4171691"/>
            <a:ext cx="2292533" cy="1725729"/>
          </a:xfrm>
          <a:prstGeom prst="rect">
            <a:avLst/>
          </a:prstGeom>
          <a:noFill/>
        </p:spPr>
        <p:txBody>
          <a:bodyPr wrap="square" rtlCol="0">
            <a:spAutoFit/>
          </a:bodyPr>
          <a:lstStyle/>
          <a:p>
            <a:pPr>
              <a:lnSpc>
                <a:spcPct val="150000"/>
              </a:lnSpc>
            </a:pPr>
            <a:r>
              <a:rPr lang="de-DE" sz="1200" dirty="0">
                <a:solidFill>
                  <a:srgbClr val="C00000"/>
                </a:solidFill>
                <a:latin typeface="Calibri" panose="020F0502020204030204" pitchFamily="34" charset="0"/>
              </a:rPr>
              <a:t>Diskutiert in Kleingruppen, welche der hier genannten Sonderformate Ihr kennt und was deren Vor- und Nachteile im Vergleich zu den klassischen Messen sind.</a:t>
            </a: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264659"/>
          </a:xfrm>
          <a:prstGeom prst="rect">
            <a:avLst/>
          </a:prstGeom>
          <a:noFill/>
        </p:spPr>
        <p:txBody>
          <a:bodyPr wrap="square" rtlCol="0">
            <a:noAutofit/>
          </a:bodyPr>
          <a:lstStyle/>
          <a:p>
            <a:r>
              <a:rPr lang="de-CH" sz="4000" b="1" dirty="0">
                <a:solidFill>
                  <a:srgbClr val="FFFFFF"/>
                </a:solidFill>
                <a:latin typeface="Arial" panose="020B0604020202020204" pitchFamily="34" charset="0"/>
                <a:cs typeface="Arial" panose="020B0604020202020204" pitchFamily="34" charset="0"/>
              </a:rPr>
              <a:t>ÜBUNG</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Grafik 10" descr="Stoppuhr">
            <a:extLst>
              <a:ext uri="{FF2B5EF4-FFF2-40B4-BE49-F238E27FC236}">
                <a16:creationId xmlns:a16="http://schemas.microsoft.com/office/drawing/2014/main" id="{ACB5679A-34FA-4B0C-A9BD-C98297413C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047" y="3257291"/>
            <a:ext cx="914400" cy="914400"/>
          </a:xfrm>
          <a:prstGeom prst="rect">
            <a:avLst/>
          </a:prstGeom>
        </p:spPr>
      </p:pic>
    </p:spTree>
    <p:extLst>
      <p:ext uri="{BB962C8B-B14F-4D97-AF65-F5344CB8AC3E}">
        <p14:creationId xmlns:p14="http://schemas.microsoft.com/office/powerpoint/2010/main" val="1178464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48E116E1-CE7E-4357-B81D-18FD44C99BED}"/>
              </a:ext>
            </a:extLst>
          </p:cNvPr>
          <p:cNvSpPr txBox="1"/>
          <p:nvPr/>
        </p:nvSpPr>
        <p:spPr>
          <a:xfrm>
            <a:off x="9825787" y="4210296"/>
            <a:ext cx="2189749" cy="338554"/>
          </a:xfrm>
          <a:prstGeom prst="rect">
            <a:avLst/>
          </a:prstGeom>
          <a:noFill/>
        </p:spPr>
        <p:txBody>
          <a:bodyPr wrap="square" rtlCol="0">
            <a:spAutoFit/>
          </a:bodyPr>
          <a:lstStyle/>
          <a:p>
            <a:endParaRPr lang="de-CH" sz="1600" dirty="0">
              <a:solidFill>
                <a:schemeClr val="bg1"/>
              </a:solidFill>
              <a:cs typeface="Arial" panose="020B0604020202020204" pitchFamily="34" charset="0"/>
            </a:endParaRPr>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DE" sz="4000" dirty="0">
                <a:solidFill>
                  <a:srgbClr val="C00000"/>
                </a:solidFill>
                <a:latin typeface="Calibri" panose="020F0502020204030204" pitchFamily="34" charset="0"/>
              </a:rPr>
              <a:t>Kongressbegleitende Ausstellungen</a:t>
            </a:r>
            <a:endParaRPr lang="de-CH" sz="4000" b="1" dirty="0">
              <a:solidFill>
                <a:srgbClr val="C00000"/>
              </a:solidFill>
              <a:latin typeface="Calibri" panose="020F0502020204030204" pitchFamily="34" charset="0"/>
              <a:cs typeface="Arial" panose="020B0604020202020204" pitchFamily="34" charset="0"/>
            </a:endParaRP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90" y="2699502"/>
            <a:ext cx="8253166" cy="2492990"/>
          </a:xfrm>
          <a:prstGeom prst="rect">
            <a:avLst/>
          </a:prstGeom>
          <a:noFill/>
        </p:spPr>
        <p:txBody>
          <a:bodyPr wrap="square" rtlCol="0">
            <a:spAutoFit/>
          </a:bodyPr>
          <a:lstStyle/>
          <a:p>
            <a:pPr marL="457200" indent="-457200">
              <a:lnSpc>
                <a:spcPct val="200000"/>
              </a:lnSpc>
              <a:buFont typeface="Mont Bold" panose="00000900000000000000" pitchFamily="50" charset="0"/>
              <a:buChar char="_"/>
            </a:pPr>
            <a:r>
              <a:rPr lang="de-DE" sz="1600" dirty="0">
                <a:latin typeface="Calibri" panose="020F0502020204030204" pitchFamily="34" charset="0"/>
                <a:cs typeface="MoolBoran" panose="020B0604020202020204" pitchFamily="34" charset="0"/>
              </a:rPr>
              <a:t>Begleitausstellung zu Fachkongress (im Foyer)</a:t>
            </a:r>
          </a:p>
          <a:p>
            <a:pPr marL="457200" indent="-457200">
              <a:lnSpc>
                <a:spcPct val="200000"/>
              </a:lnSpc>
              <a:buFont typeface="Mont Bold" panose="00000900000000000000" pitchFamily="50" charset="0"/>
              <a:buChar char="_"/>
            </a:pPr>
            <a:r>
              <a:rPr lang="de-DE" sz="1600" dirty="0">
                <a:latin typeface="Calibri" panose="020F0502020204030204" pitchFamily="34" charset="0"/>
                <a:cs typeface="MoolBoran" panose="020B0604020202020204" pitchFamily="34" charset="0"/>
              </a:rPr>
              <a:t>Firmen mit Bezug zu Kongress-Fachthemen</a:t>
            </a:r>
          </a:p>
          <a:p>
            <a:pPr marL="457200" indent="-457200">
              <a:lnSpc>
                <a:spcPct val="200000"/>
              </a:lnSpc>
              <a:buFont typeface="Mont Bold" panose="00000900000000000000" pitchFamily="50" charset="0"/>
              <a:buChar char="_"/>
            </a:pPr>
            <a:r>
              <a:rPr lang="de-DE" sz="1600" dirty="0">
                <a:latin typeface="Calibri" panose="020F0502020204030204" pitchFamily="34" charset="0"/>
                <a:cs typeface="MoolBoran" panose="020B0604020202020204" pitchFamily="34" charset="0"/>
              </a:rPr>
              <a:t>Oft beschränkte Platzverhältnisse</a:t>
            </a:r>
          </a:p>
          <a:p>
            <a:pPr marL="457200" indent="-457200">
              <a:lnSpc>
                <a:spcPct val="200000"/>
              </a:lnSpc>
              <a:buFont typeface="Mont Bold" panose="00000900000000000000" pitchFamily="50" charset="0"/>
              <a:buChar char="_"/>
            </a:pPr>
            <a:r>
              <a:rPr lang="de-DE" sz="1600" dirty="0">
                <a:latin typeface="Calibri" panose="020F0502020204030204" pitchFamily="34" charset="0"/>
                <a:cs typeface="MoolBoran" panose="020B0604020202020204" pitchFamily="34" charset="0"/>
              </a:rPr>
              <a:t>Oft beschränkte Begegnungsmöglichkeiten (Pausen)</a:t>
            </a:r>
          </a:p>
          <a:p>
            <a:pPr marL="457200" indent="-457200">
              <a:lnSpc>
                <a:spcPct val="200000"/>
              </a:lnSpc>
              <a:buFont typeface="Mont Bold" panose="00000900000000000000" pitchFamily="50" charset="0"/>
              <a:buChar char="_"/>
            </a:pPr>
            <a:r>
              <a:rPr lang="de-DE" sz="1600" dirty="0" err="1">
                <a:latin typeface="Calibri" panose="020F0502020204030204" pitchFamily="34" charset="0"/>
                <a:cs typeface="MoolBoran" panose="020B0604020202020204" pitchFamily="34" charset="0"/>
              </a:rPr>
              <a:t>Standgrösse</a:t>
            </a:r>
            <a:r>
              <a:rPr lang="de-DE" sz="1600" dirty="0">
                <a:latin typeface="Calibri" panose="020F0502020204030204" pitchFamily="34" charset="0"/>
                <a:cs typeface="MoolBoran" panose="020B0604020202020204" pitchFamily="34" charset="0"/>
              </a:rPr>
              <a:t> und Standbau oft limitiert</a:t>
            </a:r>
          </a:p>
        </p:txBody>
      </p:sp>
      <p:pic>
        <p:nvPicPr>
          <p:cNvPr id="7" name="Grafik 6">
            <a:extLst>
              <a:ext uri="{FF2B5EF4-FFF2-40B4-BE49-F238E27FC236}">
                <a16:creationId xmlns:a16="http://schemas.microsoft.com/office/drawing/2014/main" id="{51C0A9A8-1E4C-4236-8D6A-073AF11DD660}"/>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b="52248"/>
          <a:stretch/>
        </p:blipFill>
        <p:spPr>
          <a:xfrm>
            <a:off x="4544376" y="5320084"/>
            <a:ext cx="4840256" cy="1537914"/>
          </a:xfrm>
          <a:prstGeom prst="rect">
            <a:avLst/>
          </a:prstGeom>
        </p:spPr>
      </p:pic>
      <p:pic>
        <p:nvPicPr>
          <p:cNvPr id="8" name="Grafik 7">
            <a:extLst>
              <a:ext uri="{FF2B5EF4-FFF2-40B4-BE49-F238E27FC236}">
                <a16:creationId xmlns:a16="http://schemas.microsoft.com/office/drawing/2014/main" id="{9B1AC54F-92A8-438F-B9D4-F737036EC04C}"/>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t="50000"/>
          <a:stretch/>
        </p:blipFill>
        <p:spPr>
          <a:xfrm>
            <a:off x="-78255" y="5320086"/>
            <a:ext cx="4622631" cy="1537914"/>
          </a:xfrm>
          <a:prstGeom prst="rect">
            <a:avLst/>
          </a:prstGeom>
        </p:spPr>
      </p:pic>
      <p:sp>
        <p:nvSpPr>
          <p:cNvPr id="9" name="Rechteck 8">
            <a:extLst>
              <a:ext uri="{FF2B5EF4-FFF2-40B4-BE49-F238E27FC236}">
                <a16:creationId xmlns:a16="http://schemas.microsoft.com/office/drawing/2014/main" id="{CEE551FC-F505-4F9F-9BBA-E5C7ED632EF6}"/>
              </a:ext>
            </a:extLst>
          </p:cNvPr>
          <p:cNvSpPr/>
          <p:nvPr/>
        </p:nvSpPr>
        <p:spPr>
          <a:xfrm>
            <a:off x="-910159" y="5320084"/>
            <a:ext cx="10294791" cy="1665506"/>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862820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A0A1137B-29E1-4894-9D9E-5D0B9655E39C}"/>
              </a:ext>
            </a:extLst>
          </p:cNvPr>
          <p:cNvSpPr/>
          <p:nvPr/>
        </p:nvSpPr>
        <p:spPr>
          <a:xfrm>
            <a:off x="1131468" y="1512272"/>
            <a:ext cx="3123032" cy="1760398"/>
          </a:xfrm>
          <a:prstGeom prst="roundRect">
            <a:avLst/>
          </a:prstGeom>
          <a:noFill/>
          <a:ln w="57150">
            <a:solidFill>
              <a:srgbClr val="CB0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48E116E1-CE7E-4357-B81D-18FD44C99BED}"/>
              </a:ext>
            </a:extLst>
          </p:cNvPr>
          <p:cNvSpPr txBox="1"/>
          <p:nvPr/>
        </p:nvSpPr>
        <p:spPr>
          <a:xfrm>
            <a:off x="9825787" y="4210296"/>
            <a:ext cx="2189749" cy="338554"/>
          </a:xfrm>
          <a:prstGeom prst="rect">
            <a:avLst/>
          </a:prstGeom>
          <a:noFill/>
        </p:spPr>
        <p:txBody>
          <a:bodyPr wrap="square" rtlCol="0">
            <a:spAutoFit/>
          </a:bodyPr>
          <a:lstStyle/>
          <a:p>
            <a:endParaRPr lang="de-CH" sz="1600" dirty="0">
              <a:solidFill>
                <a:schemeClr val="bg1"/>
              </a:solidFill>
              <a:cs typeface="Arial" panose="020B0604020202020204" pitchFamily="34" charset="0"/>
            </a:endParaRPr>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DE" sz="4000" dirty="0">
                <a:solidFill>
                  <a:srgbClr val="C00000"/>
                </a:solidFill>
                <a:latin typeface="Calibri" panose="020F0502020204030204" pitchFamily="34" charset="0"/>
              </a:rPr>
              <a:t>Hausmessen</a:t>
            </a:r>
            <a:endParaRPr lang="de-CH" sz="4000" b="1" dirty="0">
              <a:solidFill>
                <a:srgbClr val="C00000"/>
              </a:solidFill>
              <a:latin typeface="Calibri" panose="020F0502020204030204" pitchFamily="34" charset="0"/>
              <a:cs typeface="Arial" panose="020B0604020202020204" pitchFamily="34" charset="0"/>
            </a:endParaRP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90" y="3659659"/>
            <a:ext cx="8253166" cy="2662267"/>
          </a:xfrm>
          <a:prstGeom prst="rect">
            <a:avLst/>
          </a:prstGeom>
          <a:noFill/>
        </p:spPr>
        <p:txBody>
          <a:bodyPr wrap="square" rtlCol="0">
            <a:spAutoFit/>
          </a:bodyPr>
          <a:lstStyle/>
          <a:p>
            <a:pPr marL="457200" indent="-457200">
              <a:lnSpc>
                <a:spcPct val="150000"/>
              </a:lnSpc>
              <a:buFont typeface="Mont Bold" panose="00000900000000000000" pitchFamily="50" charset="0"/>
              <a:buChar char="_"/>
            </a:pPr>
            <a:r>
              <a:rPr lang="de-DE" dirty="0">
                <a:latin typeface="Calibri" panose="020F0502020204030204" pitchFamily="34" charset="0"/>
              </a:rPr>
              <a:t>Veranstaltung am Firmenstandort</a:t>
            </a:r>
          </a:p>
          <a:p>
            <a:pPr marL="457200" indent="-457200">
              <a:lnSpc>
                <a:spcPct val="150000"/>
              </a:lnSpc>
              <a:buFont typeface="Mont Bold" panose="00000900000000000000" pitchFamily="50" charset="0"/>
              <a:buChar char="_"/>
            </a:pPr>
            <a:r>
              <a:rPr lang="de-DE" dirty="0">
                <a:latin typeface="Calibri" panose="020F0502020204030204" pitchFamily="34" charset="0"/>
              </a:rPr>
              <a:t>Lieferanten und Partner des Gastgebers als Aussteller</a:t>
            </a:r>
          </a:p>
          <a:p>
            <a:pPr marL="457200" indent="-457200">
              <a:lnSpc>
                <a:spcPct val="150000"/>
              </a:lnSpc>
              <a:buFont typeface="Mont Bold" panose="00000900000000000000" pitchFamily="50" charset="0"/>
              <a:buChar char="_"/>
            </a:pPr>
            <a:r>
              <a:rPr lang="de-DE" dirty="0">
                <a:latin typeface="Calibri" panose="020F0502020204030204" pitchFamily="34" charset="0"/>
              </a:rPr>
              <a:t>Kunden und geladene Gäste als Besucher</a:t>
            </a:r>
          </a:p>
          <a:p>
            <a:pPr marL="457200" indent="-457200">
              <a:lnSpc>
                <a:spcPct val="150000"/>
              </a:lnSpc>
              <a:buFont typeface="Mont Bold" panose="00000900000000000000" pitchFamily="50" charset="0"/>
              <a:buChar char="_"/>
            </a:pPr>
            <a:r>
              <a:rPr lang="de-DE" dirty="0">
                <a:latin typeface="Calibri" panose="020F0502020204030204" pitchFamily="34" charset="0"/>
              </a:rPr>
              <a:t>Der Hausmesse fehlt Vielfalt von Angebot u. Nachfrage</a:t>
            </a:r>
          </a:p>
          <a:p>
            <a:pPr marL="457200" indent="-457200">
              <a:lnSpc>
                <a:spcPct val="150000"/>
              </a:lnSpc>
              <a:buFont typeface="Mont Bold" panose="00000900000000000000" pitchFamily="50" charset="0"/>
              <a:buChar char="_"/>
            </a:pPr>
            <a:r>
              <a:rPr lang="de-DE" dirty="0">
                <a:latin typeface="Calibri" panose="020F0502020204030204" pitchFamily="34" charset="0"/>
              </a:rPr>
              <a:t>Ausnahmepotenzial: </a:t>
            </a:r>
            <a:r>
              <a:rPr lang="de-DE" dirty="0">
                <a:latin typeface="Calibri" panose="020F0502020204030204" pitchFamily="34" charset="0"/>
                <a:hlinkClick r:id="rId3"/>
              </a:rPr>
              <a:t>Hunkeler Innovation Days</a:t>
            </a:r>
            <a:endParaRPr lang="de-DE" dirty="0">
              <a:latin typeface="Calibri" panose="020F0502020204030204" pitchFamily="34" charset="0"/>
            </a:endParaRPr>
          </a:p>
          <a:p>
            <a:pPr>
              <a:lnSpc>
                <a:spcPct val="150000"/>
              </a:lnSpc>
            </a:pPr>
            <a:br>
              <a:rPr lang="de-DE" sz="300" dirty="0">
                <a:latin typeface="Calibri" panose="020F0502020204030204" pitchFamily="34" charset="0"/>
              </a:rPr>
            </a:br>
            <a:r>
              <a:rPr lang="de-DE" sz="2000" dirty="0">
                <a:latin typeface="Calibri" panose="020F0502020204030204" pitchFamily="34" charset="0"/>
              </a:rPr>
              <a:t>Hier hat sich aus einer Hausmesse ein fachmesseähnliches Formt entwickelt.</a:t>
            </a:r>
            <a:endParaRPr lang="de-DE" dirty="0">
              <a:latin typeface="Calibri" panose="020F0502020204030204" pitchFamily="34" charset="0"/>
            </a:endParaRPr>
          </a:p>
        </p:txBody>
      </p:sp>
      <p:pic>
        <p:nvPicPr>
          <p:cNvPr id="9" name="Grafik 8" descr="Wiedergeben">
            <a:hlinkClick r:id="rId4"/>
            <a:extLst>
              <a:ext uri="{FF2B5EF4-FFF2-40B4-BE49-F238E27FC236}">
                <a16:creationId xmlns:a16="http://schemas.microsoft.com/office/drawing/2014/main" id="{E521F3C6-F4A4-4EC5-9B78-0D0485FB08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88993" y="1715979"/>
            <a:ext cx="1698984" cy="1433621"/>
          </a:xfrm>
          <a:prstGeom prst="rect">
            <a:avLst/>
          </a:prstGeom>
        </p:spPr>
      </p:pic>
    </p:spTree>
    <p:extLst>
      <p:ext uri="{BB962C8B-B14F-4D97-AF65-F5344CB8AC3E}">
        <p14:creationId xmlns:p14="http://schemas.microsoft.com/office/powerpoint/2010/main" val="101864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48E116E1-CE7E-4357-B81D-18FD44C99BED}"/>
              </a:ext>
            </a:extLst>
          </p:cNvPr>
          <p:cNvSpPr txBox="1"/>
          <p:nvPr/>
        </p:nvSpPr>
        <p:spPr>
          <a:xfrm>
            <a:off x="9825787" y="4210296"/>
            <a:ext cx="2189749" cy="338554"/>
          </a:xfrm>
          <a:prstGeom prst="rect">
            <a:avLst/>
          </a:prstGeom>
          <a:noFill/>
        </p:spPr>
        <p:txBody>
          <a:bodyPr wrap="square" rtlCol="0">
            <a:spAutoFit/>
          </a:bodyPr>
          <a:lstStyle/>
          <a:p>
            <a:endParaRPr lang="de-CH" sz="1600" dirty="0">
              <a:solidFill>
                <a:schemeClr val="bg1"/>
              </a:solidFill>
              <a:cs typeface="Arial" panose="020B0604020202020204" pitchFamily="34" charset="0"/>
            </a:endParaRPr>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DE" sz="4000" dirty="0">
                <a:solidFill>
                  <a:srgbClr val="C00000"/>
                </a:solidFill>
                <a:latin typeface="Calibri" panose="020F0502020204030204" pitchFamily="34" charset="0"/>
              </a:rPr>
              <a:t>Leistungsschauen</a:t>
            </a:r>
            <a:endParaRPr lang="de-CH" sz="4000" b="1" dirty="0">
              <a:solidFill>
                <a:srgbClr val="C00000"/>
              </a:solidFill>
              <a:latin typeface="Calibri" panose="020F0502020204030204" pitchFamily="34" charset="0"/>
              <a:cs typeface="Arial" panose="020B0604020202020204" pitchFamily="34" charset="0"/>
            </a:endParaRP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90" y="3895598"/>
            <a:ext cx="8253166" cy="1685077"/>
          </a:xfrm>
          <a:prstGeom prst="rect">
            <a:avLst/>
          </a:prstGeom>
          <a:noFill/>
        </p:spPr>
        <p:txBody>
          <a:bodyPr wrap="square" rtlCol="0">
            <a:spAutoFit/>
          </a:bodyPr>
          <a:lstStyle/>
          <a:p>
            <a:pPr marL="457200" indent="-457200">
              <a:lnSpc>
                <a:spcPct val="200000"/>
              </a:lnSpc>
              <a:buFont typeface="Mont Bold" panose="00000900000000000000" pitchFamily="50" charset="0"/>
              <a:buChar char="_"/>
            </a:pPr>
            <a:r>
              <a:rPr lang="de-DE" dirty="0">
                <a:latin typeface="Calibri" panose="020F0502020204030204" pitchFamily="34" charset="0"/>
                <a:cs typeface="MoolBoran" panose="020B0100010101010101" pitchFamily="34" charset="0"/>
              </a:rPr>
              <a:t>Ausstellung von Handel, Gewerbe, Industrie und Dienstleistern einer Stadt</a:t>
            </a:r>
          </a:p>
          <a:p>
            <a:pPr marL="457200" indent="-457200">
              <a:lnSpc>
                <a:spcPct val="200000"/>
              </a:lnSpc>
              <a:buFont typeface="Mont Bold" panose="00000900000000000000" pitchFamily="50" charset="0"/>
              <a:buChar char="_"/>
            </a:pPr>
            <a:r>
              <a:rPr lang="de-DE" dirty="0">
                <a:latin typeface="Calibri" panose="020F0502020204030204" pitchFamily="34" charset="0"/>
                <a:cs typeface="MoolBoran" panose="020B0100010101010101" pitchFamily="34" charset="0"/>
              </a:rPr>
              <a:t>Fehlende Durchmischung von Angebots- und Nachfrageseite</a:t>
            </a:r>
          </a:p>
          <a:p>
            <a:pPr marL="457200" indent="-457200">
              <a:lnSpc>
                <a:spcPct val="200000"/>
              </a:lnSpc>
              <a:buFont typeface="Mont Bold" panose="00000900000000000000" pitchFamily="50" charset="0"/>
              <a:buChar char="_"/>
            </a:pPr>
            <a:r>
              <a:rPr lang="de-DE" dirty="0">
                <a:latin typeface="Calibri" panose="020F0502020204030204" pitchFamily="34" charset="0"/>
                <a:cs typeface="MoolBoran" panose="020B0100010101010101" pitchFamily="34" charset="0"/>
              </a:rPr>
              <a:t>Wenig Impulse von </a:t>
            </a:r>
            <a:r>
              <a:rPr lang="de-DE" dirty="0" err="1">
                <a:latin typeface="Calibri" panose="020F0502020204030204" pitchFamily="34" charset="0"/>
                <a:cs typeface="MoolBoran" panose="020B0100010101010101" pitchFamily="34" charset="0"/>
              </a:rPr>
              <a:t>aussen</a:t>
            </a:r>
            <a:endParaRPr lang="de-DE" dirty="0">
              <a:latin typeface="Calibri" panose="020F0502020204030204" pitchFamily="34" charset="0"/>
              <a:cs typeface="MoolBoran" panose="020B0100010101010101" pitchFamily="34" charset="0"/>
            </a:endParaRPr>
          </a:p>
        </p:txBody>
      </p:sp>
      <p:sp>
        <p:nvSpPr>
          <p:cNvPr id="9" name="Rechteck: abgerundete Ecken 8">
            <a:extLst>
              <a:ext uri="{FF2B5EF4-FFF2-40B4-BE49-F238E27FC236}">
                <a16:creationId xmlns:a16="http://schemas.microsoft.com/office/drawing/2014/main" id="{B4B129BC-AB6D-42AC-82AC-1A2A66976290}"/>
              </a:ext>
            </a:extLst>
          </p:cNvPr>
          <p:cNvSpPr/>
          <p:nvPr/>
        </p:nvSpPr>
        <p:spPr>
          <a:xfrm>
            <a:off x="1131468" y="1512272"/>
            <a:ext cx="3123032" cy="1760398"/>
          </a:xfrm>
          <a:prstGeom prst="roundRect">
            <a:avLst/>
          </a:prstGeom>
          <a:noFill/>
          <a:ln w="57150">
            <a:solidFill>
              <a:srgbClr val="CB0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Grafik 9" descr="Wiedergeben">
            <a:hlinkClick r:id="rId3"/>
            <a:extLst>
              <a:ext uri="{FF2B5EF4-FFF2-40B4-BE49-F238E27FC236}">
                <a16:creationId xmlns:a16="http://schemas.microsoft.com/office/drawing/2014/main" id="{2054CAD7-541D-41FE-A220-8B26BD10C2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88993" y="1715979"/>
            <a:ext cx="1698984" cy="1433621"/>
          </a:xfrm>
          <a:prstGeom prst="rect">
            <a:avLst/>
          </a:prstGeom>
        </p:spPr>
      </p:pic>
    </p:spTree>
    <p:extLst>
      <p:ext uri="{BB962C8B-B14F-4D97-AF65-F5344CB8AC3E}">
        <p14:creationId xmlns:p14="http://schemas.microsoft.com/office/powerpoint/2010/main" val="2965022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48E116E1-CE7E-4357-B81D-18FD44C99BED}"/>
              </a:ext>
            </a:extLst>
          </p:cNvPr>
          <p:cNvSpPr txBox="1"/>
          <p:nvPr/>
        </p:nvSpPr>
        <p:spPr>
          <a:xfrm>
            <a:off x="9825787" y="4210296"/>
            <a:ext cx="2189749" cy="338554"/>
          </a:xfrm>
          <a:prstGeom prst="rect">
            <a:avLst/>
          </a:prstGeom>
          <a:noFill/>
        </p:spPr>
        <p:txBody>
          <a:bodyPr wrap="square" rtlCol="0">
            <a:spAutoFit/>
          </a:bodyPr>
          <a:lstStyle/>
          <a:p>
            <a:endParaRPr lang="de-CH" sz="1600" dirty="0">
              <a:solidFill>
                <a:schemeClr val="bg1"/>
              </a:solidFill>
              <a:cs typeface="Arial" panose="020B0604020202020204" pitchFamily="34" charset="0"/>
            </a:endParaRPr>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DE" sz="4000" dirty="0">
                <a:solidFill>
                  <a:srgbClr val="C00000"/>
                </a:solidFill>
                <a:latin typeface="Calibri" panose="020F0502020204030204" pitchFamily="34" charset="0"/>
              </a:rPr>
              <a:t>Roadshows</a:t>
            </a:r>
            <a:endParaRPr lang="de-CH" sz="4000" b="1" dirty="0">
              <a:solidFill>
                <a:srgbClr val="C00000"/>
              </a:solidFill>
              <a:latin typeface="Calibri" panose="020F0502020204030204" pitchFamily="34" charset="0"/>
              <a:cs typeface="Arial" panose="020B0604020202020204" pitchFamily="34" charset="0"/>
            </a:endParaRP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90" y="3895598"/>
            <a:ext cx="8253166" cy="1685077"/>
          </a:xfrm>
          <a:prstGeom prst="rect">
            <a:avLst/>
          </a:prstGeom>
          <a:noFill/>
        </p:spPr>
        <p:txBody>
          <a:bodyPr wrap="square" rtlCol="0">
            <a:spAutoFit/>
          </a:bodyPr>
          <a:lstStyle/>
          <a:p>
            <a:pPr marL="457200" indent="-457200">
              <a:lnSpc>
                <a:spcPct val="200000"/>
              </a:lnSpc>
              <a:buFont typeface="Mont Bold" panose="00000900000000000000" pitchFamily="50" charset="0"/>
              <a:buChar char="_"/>
            </a:pPr>
            <a:r>
              <a:rPr lang="de-DE" dirty="0">
                <a:latin typeface="Calibri" panose="020F0502020204030204" pitchFamily="34" charset="0"/>
                <a:cs typeface="MoolBoran" panose="020B0100010101010101" pitchFamily="34" charset="0"/>
              </a:rPr>
              <a:t>Mobile Präsentationen eines oder mehrerer Firmen an wechselnden Orten</a:t>
            </a:r>
          </a:p>
          <a:p>
            <a:pPr marL="457200" indent="-457200">
              <a:lnSpc>
                <a:spcPct val="200000"/>
              </a:lnSpc>
              <a:buFont typeface="Mont Bold" panose="00000900000000000000" pitchFamily="50" charset="0"/>
              <a:buChar char="_"/>
            </a:pPr>
            <a:r>
              <a:rPr lang="de-DE" dirty="0">
                <a:latin typeface="Calibri" panose="020F0502020204030204" pitchFamily="34" charset="0"/>
                <a:cs typeface="MoolBoran" panose="020B0100010101010101" pitchFamily="34" charset="0"/>
              </a:rPr>
              <a:t>Meist mit Hilfe speziell präparierter Fahrzeuge oder Container</a:t>
            </a:r>
          </a:p>
          <a:p>
            <a:pPr marL="457200" indent="-457200">
              <a:lnSpc>
                <a:spcPct val="200000"/>
              </a:lnSpc>
              <a:buFont typeface="Mont Bold" panose="00000900000000000000" pitchFamily="50" charset="0"/>
              <a:buChar char="_"/>
            </a:pPr>
            <a:r>
              <a:rPr lang="de-DE" dirty="0">
                <a:latin typeface="Calibri" panose="020F0502020204030204" pitchFamily="34" charset="0"/>
                <a:cs typeface="MoolBoran" panose="020B0100010101010101" pitchFamily="34" charset="0"/>
              </a:rPr>
              <a:t>Oft an zentralen Plätzen oder als Gast an bestehenden Anlässen</a:t>
            </a:r>
          </a:p>
        </p:txBody>
      </p:sp>
      <p:sp>
        <p:nvSpPr>
          <p:cNvPr id="9" name="Rechteck: abgerundete Ecken 8">
            <a:extLst>
              <a:ext uri="{FF2B5EF4-FFF2-40B4-BE49-F238E27FC236}">
                <a16:creationId xmlns:a16="http://schemas.microsoft.com/office/drawing/2014/main" id="{89D3FFAC-6866-4574-B740-67E5C9B48D40}"/>
              </a:ext>
            </a:extLst>
          </p:cNvPr>
          <p:cNvSpPr/>
          <p:nvPr/>
        </p:nvSpPr>
        <p:spPr>
          <a:xfrm>
            <a:off x="1131468" y="1512272"/>
            <a:ext cx="3123032" cy="1760398"/>
          </a:xfrm>
          <a:prstGeom prst="roundRect">
            <a:avLst/>
          </a:prstGeom>
          <a:noFill/>
          <a:ln w="57150">
            <a:solidFill>
              <a:srgbClr val="CB0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Grafik 9" descr="Wiedergeben">
            <a:hlinkClick r:id="rId3"/>
            <a:extLst>
              <a:ext uri="{FF2B5EF4-FFF2-40B4-BE49-F238E27FC236}">
                <a16:creationId xmlns:a16="http://schemas.microsoft.com/office/drawing/2014/main" id="{5C91A3E6-E4A3-4E87-9AF5-46ACC54258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88993" y="1715979"/>
            <a:ext cx="1698984" cy="1433621"/>
          </a:xfrm>
          <a:prstGeom prst="rect">
            <a:avLst/>
          </a:prstGeom>
        </p:spPr>
      </p:pic>
    </p:spTree>
    <p:extLst>
      <p:ext uri="{BB962C8B-B14F-4D97-AF65-F5344CB8AC3E}">
        <p14:creationId xmlns:p14="http://schemas.microsoft.com/office/powerpoint/2010/main" val="3830845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944B8-1F5D-4284-9E7D-F0CE4E5F30AC}"/>
              </a:ext>
            </a:extLst>
          </p:cNvPr>
          <p:cNvSpPr>
            <a:spLocks noGrp="1"/>
          </p:cNvSpPr>
          <p:nvPr>
            <p:ph type="ctrTitle"/>
          </p:nvPr>
        </p:nvSpPr>
        <p:spPr>
          <a:xfrm>
            <a:off x="6865619" y="1913637"/>
            <a:ext cx="4344603" cy="2387600"/>
          </a:xfrm>
        </p:spPr>
        <p:txBody>
          <a:bodyPr>
            <a:normAutofit/>
          </a:bodyPr>
          <a:lstStyle/>
          <a:p>
            <a:pPr algn="r"/>
            <a:r>
              <a:rPr lang="de-CH" sz="4400" b="1" dirty="0">
                <a:latin typeface="Calibri" panose="020F0502020204030204" pitchFamily="34" charset="0"/>
              </a:rPr>
              <a:t>Neue Formate</a:t>
            </a:r>
          </a:p>
        </p:txBody>
      </p:sp>
      <p:sp>
        <p:nvSpPr>
          <p:cNvPr id="3" name="Untertitel 2">
            <a:extLst>
              <a:ext uri="{FF2B5EF4-FFF2-40B4-BE49-F238E27FC236}">
                <a16:creationId xmlns:a16="http://schemas.microsoft.com/office/drawing/2014/main" id="{B396D917-1821-4045-8162-9AF96CEC0A08}"/>
              </a:ext>
            </a:extLst>
          </p:cNvPr>
          <p:cNvSpPr>
            <a:spLocks noGrp="1"/>
          </p:cNvSpPr>
          <p:nvPr>
            <p:ph type="subTitle" idx="1"/>
          </p:nvPr>
        </p:nvSpPr>
        <p:spPr>
          <a:xfrm>
            <a:off x="5638800" y="4247897"/>
            <a:ext cx="5761923" cy="2124998"/>
          </a:xfrm>
        </p:spPr>
        <p:txBody>
          <a:bodyPr anchor="b">
            <a:normAutofit/>
          </a:bodyPr>
          <a:lstStyle/>
          <a:p>
            <a:pPr marL="457200" indent="-457200" algn="l">
              <a:lnSpc>
                <a:spcPct val="200000"/>
              </a:lnSpc>
              <a:buFont typeface="Mont Bold" panose="00000900000000000000" pitchFamily="50" charset="0"/>
              <a:buChar char="_"/>
            </a:pPr>
            <a:r>
              <a:rPr lang="de-DE" sz="2000" dirty="0">
                <a:latin typeface="Calibri" panose="020F0502020204030204" pitchFamily="34" charset="0"/>
              </a:rPr>
              <a:t>Digitalkonferenzen/Businessfestivals</a:t>
            </a:r>
          </a:p>
          <a:p>
            <a:pPr marL="457200" indent="-457200" algn="l">
              <a:lnSpc>
                <a:spcPct val="200000"/>
              </a:lnSpc>
              <a:buFont typeface="Mont Bold" panose="00000900000000000000" pitchFamily="50" charset="0"/>
              <a:buChar char="_"/>
            </a:pPr>
            <a:r>
              <a:rPr lang="de-DE" sz="2000" dirty="0">
                <a:latin typeface="Calibri" panose="020F0502020204030204" pitchFamily="34" charset="0"/>
              </a:rPr>
              <a:t>Themenfestivals</a:t>
            </a:r>
          </a:p>
          <a:p>
            <a:pPr algn="r">
              <a:lnSpc>
                <a:spcPct val="120000"/>
              </a:lnSpc>
            </a:pPr>
            <a:endParaRPr lang="de-CH" sz="1000" dirty="0">
              <a:latin typeface="Calibri" panose="020F0502020204030204" pitchFamily="34" charset="0"/>
            </a:endParaRPr>
          </a:p>
          <a:p>
            <a:pPr algn="r">
              <a:lnSpc>
                <a:spcPct val="120000"/>
              </a:lnSpc>
            </a:pPr>
            <a:endParaRPr lang="de-CH" sz="1000" dirty="0">
              <a:latin typeface="Calibri" panose="020F0502020204030204" pitchFamily="34" charset="0"/>
            </a:endParaRPr>
          </a:p>
        </p:txBody>
      </p:sp>
      <p:sp>
        <p:nvSpPr>
          <p:cNvPr id="4" name="Rechteck 3">
            <a:extLst>
              <a:ext uri="{FF2B5EF4-FFF2-40B4-BE49-F238E27FC236}">
                <a16:creationId xmlns:a16="http://schemas.microsoft.com/office/drawing/2014/main" id="{B9B59894-9D29-4ABA-8DFE-A42A2F1D0176}"/>
              </a:ext>
            </a:extLst>
          </p:cNvPr>
          <p:cNvSpPr/>
          <p:nvPr/>
        </p:nvSpPr>
        <p:spPr>
          <a:xfrm>
            <a:off x="-2486025" y="-104775"/>
            <a:ext cx="14601825" cy="7090365"/>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802792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48E116E1-CE7E-4357-B81D-18FD44C99BED}"/>
              </a:ext>
            </a:extLst>
          </p:cNvPr>
          <p:cNvSpPr txBox="1"/>
          <p:nvPr/>
        </p:nvSpPr>
        <p:spPr>
          <a:xfrm>
            <a:off x="9825787" y="4210296"/>
            <a:ext cx="2189749" cy="338554"/>
          </a:xfrm>
          <a:prstGeom prst="rect">
            <a:avLst/>
          </a:prstGeom>
          <a:noFill/>
        </p:spPr>
        <p:txBody>
          <a:bodyPr wrap="square" rtlCol="0">
            <a:spAutoFit/>
          </a:bodyPr>
          <a:lstStyle/>
          <a:p>
            <a:endParaRPr lang="de-CH" sz="1600" dirty="0">
              <a:solidFill>
                <a:schemeClr val="bg1"/>
              </a:solidFill>
              <a:cs typeface="Arial" panose="020B0604020202020204" pitchFamily="34" charset="0"/>
            </a:endParaRPr>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DE" sz="4000" dirty="0">
                <a:solidFill>
                  <a:srgbClr val="C00000"/>
                </a:solidFill>
                <a:latin typeface="Calibri" panose="020F0502020204030204" pitchFamily="34" charset="0"/>
              </a:rPr>
              <a:t>Digitalkonferenzen/</a:t>
            </a:r>
          </a:p>
          <a:p>
            <a:r>
              <a:rPr lang="de-DE" sz="4000" b="1" dirty="0">
                <a:solidFill>
                  <a:srgbClr val="C00000"/>
                </a:solidFill>
                <a:latin typeface="Calibri" panose="020F0502020204030204" pitchFamily="34" charset="0"/>
                <a:cs typeface="Arial" panose="020B0604020202020204" pitchFamily="34" charset="0"/>
              </a:rPr>
              <a:t>Businessfestivals</a:t>
            </a:r>
            <a:endParaRPr lang="de-CH" sz="4000" b="1" dirty="0">
              <a:solidFill>
                <a:srgbClr val="C00000"/>
              </a:solidFill>
              <a:latin typeface="Calibri" panose="020F0502020204030204" pitchFamily="34" charset="0"/>
              <a:cs typeface="Arial" panose="020B0604020202020204" pitchFamily="34" charset="0"/>
            </a:endParaRP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90" y="4306252"/>
            <a:ext cx="8253166" cy="1685077"/>
          </a:xfrm>
          <a:prstGeom prst="rect">
            <a:avLst/>
          </a:prstGeom>
          <a:noFill/>
        </p:spPr>
        <p:txBody>
          <a:bodyPr wrap="square" rtlCol="0">
            <a:spAutoFit/>
          </a:bodyPr>
          <a:lstStyle/>
          <a:p>
            <a:pPr marL="457200" indent="-457200">
              <a:lnSpc>
                <a:spcPct val="200000"/>
              </a:lnSpc>
              <a:buFont typeface="Mont Bold" panose="00000900000000000000" pitchFamily="50" charset="0"/>
              <a:buChar char="_"/>
            </a:pPr>
            <a:r>
              <a:rPr lang="de-DE" dirty="0">
                <a:latin typeface="Calibri" panose="020F0502020204030204" pitchFamily="34" charset="0"/>
              </a:rPr>
              <a:t>Meist zu Themenbereichen wie Digitalisierung, New Work und Startups</a:t>
            </a:r>
          </a:p>
          <a:p>
            <a:pPr marL="457200" indent="-457200">
              <a:lnSpc>
                <a:spcPct val="200000"/>
              </a:lnSpc>
              <a:buFont typeface="Mont Bold" panose="00000900000000000000" pitchFamily="50" charset="0"/>
              <a:buChar char="_"/>
            </a:pPr>
            <a:r>
              <a:rPr lang="de-DE" dirty="0">
                <a:latin typeface="Calibri" panose="020F0502020204030204" pitchFamily="34" charset="0"/>
              </a:rPr>
              <a:t>Ausgeprägte Emotionalisierung</a:t>
            </a:r>
          </a:p>
          <a:p>
            <a:pPr marL="457200" indent="-457200">
              <a:lnSpc>
                <a:spcPct val="200000"/>
              </a:lnSpc>
              <a:buFont typeface="Mont Bold" panose="00000900000000000000" pitchFamily="50" charset="0"/>
              <a:buChar char="_"/>
            </a:pPr>
            <a:r>
              <a:rPr lang="de-DE" dirty="0">
                <a:latin typeface="Calibri" panose="020F0502020204030204" pitchFamily="34" charset="0"/>
              </a:rPr>
              <a:t>Starker Fokus auf interaktiven Content</a:t>
            </a:r>
          </a:p>
        </p:txBody>
      </p:sp>
      <p:sp>
        <p:nvSpPr>
          <p:cNvPr id="9" name="Rechteck: abgerundete Ecken 8">
            <a:extLst>
              <a:ext uri="{FF2B5EF4-FFF2-40B4-BE49-F238E27FC236}">
                <a16:creationId xmlns:a16="http://schemas.microsoft.com/office/drawing/2014/main" id="{EA2883F9-5EC6-4E55-B306-704796BC8DD9}"/>
              </a:ext>
            </a:extLst>
          </p:cNvPr>
          <p:cNvSpPr/>
          <p:nvPr/>
        </p:nvSpPr>
        <p:spPr>
          <a:xfrm>
            <a:off x="1132568" y="2342147"/>
            <a:ext cx="3123032" cy="1760398"/>
          </a:xfrm>
          <a:prstGeom prst="roundRect">
            <a:avLst/>
          </a:prstGeom>
          <a:noFill/>
          <a:ln w="57150">
            <a:solidFill>
              <a:srgbClr val="CB0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Grafik 9" descr="Wiedergeben">
            <a:hlinkClick r:id="rId3"/>
            <a:extLst>
              <a:ext uri="{FF2B5EF4-FFF2-40B4-BE49-F238E27FC236}">
                <a16:creationId xmlns:a16="http://schemas.microsoft.com/office/drawing/2014/main" id="{777B23AA-BF32-48A2-8F4A-3EF3385AF1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90093" y="2545854"/>
            <a:ext cx="1698984" cy="1433621"/>
          </a:xfrm>
          <a:prstGeom prst="rect">
            <a:avLst/>
          </a:prstGeom>
        </p:spPr>
      </p:pic>
    </p:spTree>
    <p:extLst>
      <p:ext uri="{BB962C8B-B14F-4D97-AF65-F5344CB8AC3E}">
        <p14:creationId xmlns:p14="http://schemas.microsoft.com/office/powerpoint/2010/main" val="2216533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48E116E1-CE7E-4357-B81D-18FD44C99BED}"/>
              </a:ext>
            </a:extLst>
          </p:cNvPr>
          <p:cNvSpPr txBox="1"/>
          <p:nvPr/>
        </p:nvSpPr>
        <p:spPr>
          <a:xfrm>
            <a:off x="9825787" y="4210296"/>
            <a:ext cx="2189749" cy="338554"/>
          </a:xfrm>
          <a:prstGeom prst="rect">
            <a:avLst/>
          </a:prstGeom>
          <a:noFill/>
        </p:spPr>
        <p:txBody>
          <a:bodyPr wrap="square" rtlCol="0">
            <a:spAutoFit/>
          </a:bodyPr>
          <a:lstStyle/>
          <a:p>
            <a:endParaRPr lang="de-CH" sz="1600" dirty="0">
              <a:solidFill>
                <a:schemeClr val="bg1"/>
              </a:solidFill>
              <a:cs typeface="Arial" panose="020B0604020202020204" pitchFamily="34" charset="0"/>
            </a:endParaRPr>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DE" sz="4000" dirty="0">
                <a:solidFill>
                  <a:srgbClr val="C00000"/>
                </a:solidFill>
                <a:latin typeface="Calibri" panose="020F0502020204030204" pitchFamily="34" charset="0"/>
              </a:rPr>
              <a:t>Digitalkonferenzen/</a:t>
            </a:r>
          </a:p>
          <a:p>
            <a:r>
              <a:rPr lang="de-DE" sz="4000" b="1" dirty="0">
                <a:solidFill>
                  <a:srgbClr val="C00000"/>
                </a:solidFill>
                <a:latin typeface="Calibri" panose="020F0502020204030204" pitchFamily="34" charset="0"/>
                <a:cs typeface="Arial" panose="020B0604020202020204" pitchFamily="34" charset="0"/>
              </a:rPr>
              <a:t>Businessfestivals</a:t>
            </a:r>
            <a:endParaRPr lang="de-CH" sz="4000" b="1" dirty="0">
              <a:solidFill>
                <a:srgbClr val="C00000"/>
              </a:solidFill>
              <a:latin typeface="Calibri" panose="020F0502020204030204" pitchFamily="34" charset="0"/>
              <a:cs typeface="Arial" panose="020B0604020202020204" pitchFamily="34" charset="0"/>
            </a:endParaRP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90" y="3217716"/>
            <a:ext cx="8253166" cy="1676741"/>
          </a:xfrm>
          <a:prstGeom prst="rect">
            <a:avLst/>
          </a:prstGeom>
          <a:noFill/>
        </p:spPr>
        <p:txBody>
          <a:bodyPr wrap="square" rtlCol="0">
            <a:spAutoFit/>
          </a:bodyPr>
          <a:lstStyle/>
          <a:p>
            <a:pPr>
              <a:lnSpc>
                <a:spcPct val="200000"/>
              </a:lnSpc>
            </a:pPr>
            <a:r>
              <a:rPr lang="de-DE" dirty="0">
                <a:latin typeface="Calibri" panose="020F0502020204030204" pitchFamily="34" charset="0"/>
              </a:rPr>
              <a:t>Diese Konferenzen ziehen neue, neugierige, und oftmals auch jüngere Zielgruppen an. Die thematische Ausrichtung ist oftmals recht breit angelegt und die Leistungsversprechen sind bisweilen diffus.</a:t>
            </a:r>
          </a:p>
        </p:txBody>
      </p:sp>
    </p:spTree>
    <p:extLst>
      <p:ext uri="{BB962C8B-B14F-4D97-AF65-F5344CB8AC3E}">
        <p14:creationId xmlns:p14="http://schemas.microsoft.com/office/powerpoint/2010/main" val="2376550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2807367" y="-1"/>
            <a:ext cx="9384633"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497181" y="2197768"/>
            <a:ext cx="8406049" cy="4401205"/>
          </a:xfrm>
          <a:prstGeom prst="rect">
            <a:avLst/>
          </a:prstGeom>
          <a:noFill/>
        </p:spPr>
        <p:txBody>
          <a:bodyPr wrap="square" rtlCol="0">
            <a:spAutoFit/>
          </a:bodyPr>
          <a:lstStyle/>
          <a:p>
            <a:pPr>
              <a:spcAft>
                <a:spcPts val="600"/>
              </a:spcAft>
            </a:pPr>
            <a:r>
              <a:rPr lang="de-CH" sz="3200" b="1" dirty="0">
                <a:solidFill>
                  <a:schemeClr val="bg1"/>
                </a:solidFill>
                <a:latin typeface="Calibri" panose="020F0502020204030204" pitchFamily="34" charset="0"/>
              </a:rPr>
              <a:t>Digitalkonferenzen/ Businessfestivals</a:t>
            </a:r>
          </a:p>
          <a:p>
            <a:pPr>
              <a:spcAft>
                <a:spcPts val="600"/>
              </a:spcAft>
            </a:pPr>
            <a:endParaRPr lang="de-CH" sz="1400" b="1" dirty="0">
              <a:solidFill>
                <a:schemeClr val="bg1"/>
              </a:solidFill>
              <a:latin typeface="Calibri" panose="020F0502020204030204" pitchFamily="34" charset="0"/>
            </a:endParaRPr>
          </a:p>
          <a:p>
            <a:pPr>
              <a:spcAft>
                <a:spcPts val="600"/>
              </a:spcAft>
            </a:pPr>
            <a:endParaRPr lang="de-CH" sz="1400" b="1" dirty="0">
              <a:solidFill>
                <a:schemeClr val="bg1"/>
              </a:solidFill>
              <a:latin typeface="Calibri" panose="020F0502020204030204" pitchFamily="34" charset="0"/>
            </a:endParaRPr>
          </a:p>
          <a:p>
            <a:pPr>
              <a:spcAft>
                <a:spcPts val="600"/>
              </a:spcAft>
            </a:pPr>
            <a:r>
              <a:rPr lang="de-CH" sz="1200" b="1" dirty="0">
                <a:solidFill>
                  <a:schemeClr val="bg1"/>
                </a:solidFill>
                <a:latin typeface="Calibri" panose="020F0502020204030204" pitchFamily="34" charset="0"/>
              </a:rPr>
              <a:t>Beispiele</a:t>
            </a:r>
          </a:p>
          <a:p>
            <a:pPr marL="457200" indent="-457200">
              <a:lnSpc>
                <a:spcPct val="200000"/>
              </a:lnSpc>
              <a:buFont typeface="Mont Bold" panose="00000900000000000000" pitchFamily="50" charset="0"/>
              <a:buChar char="_"/>
            </a:pPr>
            <a:r>
              <a:rPr lang="de-DE" sz="2000" dirty="0">
                <a:solidFill>
                  <a:schemeClr val="bg1"/>
                </a:solidFill>
                <a:latin typeface="Calibri" panose="020F0502020204030204" pitchFamily="34" charset="0"/>
                <a:hlinkClick r:id="rId2">
                  <a:extLst>
                    <a:ext uri="{A12FA001-AC4F-418D-AE19-62706E023703}">
                      <ahyp:hlinkClr xmlns:ahyp="http://schemas.microsoft.com/office/drawing/2018/hyperlinkcolor" val="tx"/>
                    </a:ext>
                  </a:extLst>
                </a:hlinkClick>
              </a:rPr>
              <a:t>SXSW</a:t>
            </a:r>
            <a:r>
              <a:rPr lang="de-DE" sz="2000" dirty="0">
                <a:solidFill>
                  <a:schemeClr val="bg1"/>
                </a:solidFill>
                <a:latin typeface="Calibri" panose="020F0502020204030204" pitchFamily="34" charset="0"/>
              </a:rPr>
              <a:t> (Austin/USA)</a:t>
            </a:r>
          </a:p>
          <a:p>
            <a:pPr marL="457200" indent="-457200">
              <a:lnSpc>
                <a:spcPct val="200000"/>
              </a:lnSpc>
              <a:buFont typeface="Mont Bold" panose="00000900000000000000" pitchFamily="50" charset="0"/>
              <a:buChar char="_"/>
            </a:pPr>
            <a:r>
              <a:rPr lang="de-DE" sz="2000"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OMR</a:t>
            </a:r>
            <a:r>
              <a:rPr lang="de-DE" sz="2000" dirty="0">
                <a:solidFill>
                  <a:schemeClr val="bg1"/>
                </a:solidFill>
                <a:latin typeface="Calibri" panose="020F0502020204030204" pitchFamily="34" charset="0"/>
              </a:rPr>
              <a:t> (Hamburg/D)</a:t>
            </a:r>
          </a:p>
          <a:p>
            <a:pPr marL="457200" indent="-457200">
              <a:lnSpc>
                <a:spcPct val="200000"/>
              </a:lnSpc>
              <a:buFont typeface="Mont Bold" panose="00000900000000000000" pitchFamily="50" charset="0"/>
              <a:buChar char="_"/>
            </a:pPr>
            <a:r>
              <a:rPr lang="de-DE" sz="2000"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Web Summit</a:t>
            </a:r>
            <a:r>
              <a:rPr lang="de-DE" sz="2000" dirty="0">
                <a:solidFill>
                  <a:schemeClr val="bg1"/>
                </a:solidFill>
                <a:latin typeface="Calibri" panose="020F0502020204030204" pitchFamily="34" charset="0"/>
              </a:rPr>
              <a:t> (Lissabon/P)</a:t>
            </a:r>
          </a:p>
          <a:p>
            <a:pPr marL="457200" indent="-457200">
              <a:lnSpc>
                <a:spcPct val="200000"/>
              </a:lnSpc>
              <a:buFont typeface="Mont Bold" panose="00000900000000000000" pitchFamily="50" charset="0"/>
              <a:buChar char="_"/>
            </a:pPr>
            <a:r>
              <a:rPr lang="de-DE" sz="2000" dirty="0">
                <a:solidFill>
                  <a:schemeClr val="bg1"/>
                </a:solidFill>
                <a:latin typeface="Calibri" panose="020F0502020204030204" pitchFamily="34" charset="0"/>
                <a:hlinkClick r:id="rId5">
                  <a:extLst>
                    <a:ext uri="{A12FA001-AC4F-418D-AE19-62706E023703}">
                      <ahyp:hlinkClr xmlns:ahyp="http://schemas.microsoft.com/office/drawing/2018/hyperlinkcolor" val="tx"/>
                    </a:ext>
                  </a:extLst>
                </a:hlinkClick>
              </a:rPr>
              <a:t>DEF</a:t>
            </a:r>
            <a:r>
              <a:rPr lang="de-DE" sz="2000" dirty="0">
                <a:solidFill>
                  <a:schemeClr val="bg1"/>
                </a:solidFill>
                <a:latin typeface="Calibri" panose="020F0502020204030204" pitchFamily="34" charset="0"/>
              </a:rPr>
              <a:t> (Zürich/CH)</a:t>
            </a:r>
          </a:p>
          <a:p>
            <a:pPr>
              <a:spcAft>
                <a:spcPts val="600"/>
              </a:spcAft>
            </a:pPr>
            <a:endParaRPr lang="de-CH" sz="2800" b="1" dirty="0">
              <a:solidFill>
                <a:schemeClr val="bg1"/>
              </a:solidFill>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441156" y="4267943"/>
            <a:ext cx="2077454" cy="1492716"/>
          </a:xfrm>
          <a:prstGeom prst="rect">
            <a:avLst/>
          </a:prstGeom>
          <a:noFill/>
        </p:spPr>
        <p:txBody>
          <a:bodyPr wrap="square" rtlCol="0">
            <a:spAutoFit/>
          </a:bodyPr>
          <a:lstStyle/>
          <a:p>
            <a:pPr>
              <a:lnSpc>
                <a:spcPct val="150000"/>
              </a:lnSpc>
            </a:pPr>
            <a:r>
              <a:rPr lang="de-DE" sz="1200" dirty="0">
                <a:solidFill>
                  <a:srgbClr val="C00000"/>
                </a:solidFill>
                <a:latin typeface="Calibri" panose="020F0502020204030204" pitchFamily="34" charset="0"/>
              </a:rPr>
              <a:t>Sucht Euch eine Businesskonferenz aus und diskutiert, welche Besucherzielgruppen angesprochen werden</a:t>
            </a:r>
            <a:r>
              <a:rPr lang="de-DE" sz="1400" dirty="0">
                <a:solidFill>
                  <a:srgbClr val="C00000"/>
                </a:solidFill>
              </a:rPr>
              <a:t>.</a:t>
            </a: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264659"/>
          </a:xfrm>
          <a:prstGeom prst="rect">
            <a:avLst/>
          </a:prstGeom>
          <a:noFill/>
        </p:spPr>
        <p:txBody>
          <a:bodyPr wrap="square" rtlCol="0">
            <a:noAutofit/>
          </a:bodyPr>
          <a:lstStyle/>
          <a:p>
            <a:r>
              <a:rPr lang="de-CH" sz="4000" b="1" dirty="0">
                <a:solidFill>
                  <a:srgbClr val="FFFFFF"/>
                </a:solidFill>
                <a:latin typeface="Arial" panose="020B0604020202020204" pitchFamily="34" charset="0"/>
                <a:cs typeface="Arial" panose="020B0604020202020204" pitchFamily="34" charset="0"/>
              </a:rPr>
              <a:t>ÜBUNG</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Grafik 10" descr="Stoppuhr">
            <a:extLst>
              <a:ext uri="{FF2B5EF4-FFF2-40B4-BE49-F238E27FC236}">
                <a16:creationId xmlns:a16="http://schemas.microsoft.com/office/drawing/2014/main" id="{ACB5679A-34FA-4B0C-A9BD-C98297413C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1047" y="3257291"/>
            <a:ext cx="914400" cy="914400"/>
          </a:xfrm>
          <a:prstGeom prst="rect">
            <a:avLst/>
          </a:prstGeom>
        </p:spPr>
      </p:pic>
    </p:spTree>
    <p:extLst>
      <p:ext uri="{BB962C8B-B14F-4D97-AF65-F5344CB8AC3E}">
        <p14:creationId xmlns:p14="http://schemas.microsoft.com/office/powerpoint/2010/main" val="295664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Person, Personen, Menge enthält.&#10;&#10;Automatisch generierte Beschreibung">
            <a:extLst>
              <a:ext uri="{FF2B5EF4-FFF2-40B4-BE49-F238E27FC236}">
                <a16:creationId xmlns:a16="http://schemas.microsoft.com/office/drawing/2014/main" id="{E0D14760-23F2-45D6-A3A8-4D786B299C2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2874" r="8512"/>
          <a:stretch/>
        </p:blipFill>
        <p:spPr>
          <a:xfrm>
            <a:off x="4110286" y="0"/>
            <a:ext cx="8081714" cy="6853520"/>
          </a:xfrm>
          <a:prstGeom prst="rect">
            <a:avLst/>
          </a:prstGeom>
        </p:spPr>
      </p:pic>
      <p:sp>
        <p:nvSpPr>
          <p:cNvPr id="31" name="Rechteck 30">
            <a:extLst>
              <a:ext uri="{FF2B5EF4-FFF2-40B4-BE49-F238E27FC236}">
                <a16:creationId xmlns:a16="http://schemas.microsoft.com/office/drawing/2014/main" id="{ACFA3E69-AC9A-4734-93A6-2ED8C10A4265}"/>
              </a:ext>
            </a:extLst>
          </p:cNvPr>
          <p:cNvSpPr/>
          <p:nvPr/>
        </p:nvSpPr>
        <p:spPr>
          <a:xfrm flipH="1">
            <a:off x="4110286" y="-18692"/>
            <a:ext cx="8434129" cy="6981641"/>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8" name="Gruppieren 7">
            <a:extLst>
              <a:ext uri="{FF2B5EF4-FFF2-40B4-BE49-F238E27FC236}">
                <a16:creationId xmlns:a16="http://schemas.microsoft.com/office/drawing/2014/main" id="{50F0F384-F660-407E-BBE3-7568F3B278B1}"/>
              </a:ext>
            </a:extLst>
          </p:cNvPr>
          <p:cNvGrpSpPr/>
          <p:nvPr/>
        </p:nvGrpSpPr>
        <p:grpSpPr>
          <a:xfrm>
            <a:off x="1002630" y="963244"/>
            <a:ext cx="6087980" cy="1379621"/>
            <a:chOff x="-401049" y="963244"/>
            <a:chExt cx="6087980" cy="1379621"/>
          </a:xfrm>
        </p:grpSpPr>
        <p:sp>
          <p:nvSpPr>
            <p:cNvPr id="5" name="Textfeld 4">
              <a:extLst>
                <a:ext uri="{FF2B5EF4-FFF2-40B4-BE49-F238E27FC236}">
                  <a16:creationId xmlns:a16="http://schemas.microsoft.com/office/drawing/2014/main" id="{40E28AF0-3013-4A56-A6D9-07036A22F577}"/>
                </a:ext>
              </a:extLst>
            </p:cNvPr>
            <p:cNvSpPr txBox="1"/>
            <p:nvPr/>
          </p:nvSpPr>
          <p:spPr>
            <a:xfrm>
              <a:off x="449183" y="963244"/>
              <a:ext cx="5237748" cy="1379621"/>
            </a:xfrm>
            <a:prstGeom prst="rect">
              <a:avLst/>
            </a:prstGeom>
            <a:noFill/>
          </p:spPr>
          <p:txBody>
            <a:bodyPr wrap="square" rtlCol="0">
              <a:noAutofit/>
            </a:bodyPr>
            <a:lstStyle/>
            <a:p>
              <a:r>
                <a:rPr lang="de-CH" sz="4000" b="1" dirty="0">
                  <a:solidFill>
                    <a:schemeClr val="bg1"/>
                  </a:solidFill>
                  <a:latin typeface="Arial" panose="020B0604020202020204" pitchFamily="34" charset="0"/>
                  <a:cs typeface="Arial" panose="020B0604020202020204" pitchFamily="34" charset="0"/>
                </a:rPr>
                <a:t>Typologien</a:t>
              </a:r>
              <a:endParaRPr lang="de-CH" sz="4000" dirty="0"/>
            </a:p>
          </p:txBody>
        </p:sp>
        <p:cxnSp>
          <p:nvCxnSpPr>
            <p:cNvPr id="7" name="Gerader Verbinder 6">
              <a:extLst>
                <a:ext uri="{FF2B5EF4-FFF2-40B4-BE49-F238E27FC236}">
                  <a16:creationId xmlns:a16="http://schemas.microsoft.com/office/drawing/2014/main" id="{5B067AB5-5B94-4F8C-9838-30737EE2F1B8}"/>
                </a:ext>
              </a:extLst>
            </p:cNvPr>
            <p:cNvCxnSpPr/>
            <p:nvPr/>
          </p:nvCxnSpPr>
          <p:spPr>
            <a:xfrm>
              <a:off x="-401049" y="2164311"/>
              <a:ext cx="1700463"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5" name="Rechteck 24">
            <a:extLst>
              <a:ext uri="{FF2B5EF4-FFF2-40B4-BE49-F238E27FC236}">
                <a16:creationId xmlns:a16="http://schemas.microsoft.com/office/drawing/2014/main" id="{3D9C4B45-DBF5-4166-AF4C-C51620ED81EF}"/>
              </a:ext>
            </a:extLst>
          </p:cNvPr>
          <p:cNvSpPr/>
          <p:nvPr/>
        </p:nvSpPr>
        <p:spPr>
          <a:xfrm>
            <a:off x="0" y="-18692"/>
            <a:ext cx="6095999" cy="3306107"/>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6" name="Gruppieren 25">
            <a:extLst>
              <a:ext uri="{FF2B5EF4-FFF2-40B4-BE49-F238E27FC236}">
                <a16:creationId xmlns:a16="http://schemas.microsoft.com/office/drawing/2014/main" id="{E1276B75-8E9B-4C56-BE27-FB0B9A0FAAFA}"/>
              </a:ext>
            </a:extLst>
          </p:cNvPr>
          <p:cNvGrpSpPr/>
          <p:nvPr/>
        </p:nvGrpSpPr>
        <p:grpSpPr>
          <a:xfrm>
            <a:off x="529385" y="585537"/>
            <a:ext cx="5237748" cy="1563276"/>
            <a:chOff x="5221705" y="585537"/>
            <a:chExt cx="5237748" cy="1563276"/>
          </a:xfrm>
        </p:grpSpPr>
        <p:sp>
          <p:nvSpPr>
            <p:cNvPr id="27" name="Textfeld 26">
              <a:extLst>
                <a:ext uri="{FF2B5EF4-FFF2-40B4-BE49-F238E27FC236}">
                  <a16:creationId xmlns:a16="http://schemas.microsoft.com/office/drawing/2014/main" id="{D637BA2E-2CA2-4169-BF55-E18BCD6C5DF3}"/>
                </a:ext>
              </a:extLst>
            </p:cNvPr>
            <p:cNvSpPr txBox="1"/>
            <p:nvPr/>
          </p:nvSpPr>
          <p:spPr>
            <a:xfrm>
              <a:off x="5221705" y="585537"/>
              <a:ext cx="5237748" cy="1379621"/>
            </a:xfrm>
            <a:prstGeom prst="rect">
              <a:avLst/>
            </a:prstGeom>
            <a:noFill/>
          </p:spPr>
          <p:txBody>
            <a:bodyPr wrap="square" rtlCol="0">
              <a:noAutofit/>
            </a:bodyPr>
            <a:lstStyle/>
            <a:p>
              <a:r>
                <a:rPr lang="de-CH" sz="4000" b="1" dirty="0">
                  <a:solidFill>
                    <a:schemeClr val="bg1"/>
                  </a:solidFill>
                  <a:latin typeface="Calibri" panose="020F0502020204030204" pitchFamily="34" charset="0"/>
                  <a:cs typeface="Arial" panose="020B0604020202020204" pitchFamily="34" charset="0"/>
                </a:rPr>
                <a:t>Typologien</a:t>
              </a:r>
              <a:endParaRPr lang="de-CH" sz="4000" dirty="0">
                <a:latin typeface="Calibri" panose="020F0502020204030204" pitchFamily="34" charset="0"/>
              </a:endParaRPr>
            </a:p>
          </p:txBody>
        </p:sp>
        <p:cxnSp>
          <p:nvCxnSpPr>
            <p:cNvPr id="28" name="Gerader Verbinder 27">
              <a:extLst>
                <a:ext uri="{FF2B5EF4-FFF2-40B4-BE49-F238E27FC236}">
                  <a16:creationId xmlns:a16="http://schemas.microsoft.com/office/drawing/2014/main" id="{3938C29A-8761-4884-BE06-01CE109802D3}"/>
                </a:ext>
              </a:extLst>
            </p:cNvPr>
            <p:cNvCxnSpPr/>
            <p:nvPr/>
          </p:nvCxnSpPr>
          <p:spPr>
            <a:xfrm>
              <a:off x="5325979" y="2148813"/>
              <a:ext cx="1700463"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9" name="Textfeld 28">
            <a:extLst>
              <a:ext uri="{FF2B5EF4-FFF2-40B4-BE49-F238E27FC236}">
                <a16:creationId xmlns:a16="http://schemas.microsoft.com/office/drawing/2014/main" id="{FC0E212C-5243-4CDC-9215-F3B964990D5D}"/>
              </a:ext>
            </a:extLst>
          </p:cNvPr>
          <p:cNvSpPr txBox="1"/>
          <p:nvPr/>
        </p:nvSpPr>
        <p:spPr>
          <a:xfrm>
            <a:off x="374171" y="3570586"/>
            <a:ext cx="3736115" cy="2126864"/>
          </a:xfrm>
          <a:prstGeom prst="rect">
            <a:avLst/>
          </a:prstGeom>
          <a:noFill/>
        </p:spPr>
        <p:txBody>
          <a:bodyPr wrap="square" rtlCol="0">
            <a:spAutoFit/>
          </a:bodyPr>
          <a:lstStyle/>
          <a:p>
            <a:pPr>
              <a:lnSpc>
                <a:spcPct val="150000"/>
              </a:lnSpc>
            </a:pPr>
            <a:r>
              <a:rPr lang="de-CH" dirty="0">
                <a:latin typeface="Calibri" panose="020F0502020204030204" pitchFamily="34" charset="0"/>
              </a:rPr>
              <a:t>Im ersten Kapitel beschäftigen wir uns mit Typologien im Messewesen, also mit den verschiedenen Arten von Messen – auch mit Hybriden und Sonderfällen.</a:t>
            </a:r>
          </a:p>
        </p:txBody>
      </p:sp>
    </p:spTree>
    <p:extLst>
      <p:ext uri="{BB962C8B-B14F-4D97-AF65-F5344CB8AC3E}">
        <p14:creationId xmlns:p14="http://schemas.microsoft.com/office/powerpoint/2010/main" val="688488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48E116E1-CE7E-4357-B81D-18FD44C99BED}"/>
              </a:ext>
            </a:extLst>
          </p:cNvPr>
          <p:cNvSpPr txBox="1"/>
          <p:nvPr/>
        </p:nvSpPr>
        <p:spPr>
          <a:xfrm>
            <a:off x="9825787" y="4210296"/>
            <a:ext cx="2189749" cy="338554"/>
          </a:xfrm>
          <a:prstGeom prst="rect">
            <a:avLst/>
          </a:prstGeom>
          <a:noFill/>
        </p:spPr>
        <p:txBody>
          <a:bodyPr wrap="square" rtlCol="0">
            <a:spAutoFit/>
          </a:bodyPr>
          <a:lstStyle/>
          <a:p>
            <a:endParaRPr lang="de-CH" sz="1600" dirty="0">
              <a:solidFill>
                <a:schemeClr val="bg1"/>
              </a:solidFill>
              <a:cs typeface="Arial" panose="020B0604020202020204" pitchFamily="34" charset="0"/>
            </a:endParaRPr>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DE" sz="4000" dirty="0">
                <a:solidFill>
                  <a:srgbClr val="C00000"/>
                </a:solidFill>
                <a:latin typeface="Calibri" panose="020F0502020204030204" pitchFamily="34" charset="0"/>
              </a:rPr>
              <a:t>Digitalkonferenzen/</a:t>
            </a:r>
          </a:p>
          <a:p>
            <a:r>
              <a:rPr lang="de-DE" sz="4000" b="1" dirty="0">
                <a:solidFill>
                  <a:srgbClr val="C00000"/>
                </a:solidFill>
                <a:latin typeface="Calibri" panose="020F0502020204030204" pitchFamily="34" charset="0"/>
                <a:cs typeface="Arial" panose="020B0604020202020204" pitchFamily="34" charset="0"/>
              </a:rPr>
              <a:t>Businessfestivals</a:t>
            </a:r>
            <a:endParaRPr lang="de-CH" sz="4000" b="1" dirty="0">
              <a:solidFill>
                <a:srgbClr val="C00000"/>
              </a:solidFill>
              <a:latin typeface="Calibri" panose="020F0502020204030204" pitchFamily="34" charset="0"/>
              <a:cs typeface="Arial" panose="020B0604020202020204" pitchFamily="34" charset="0"/>
            </a:endParaRP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90" y="2875315"/>
            <a:ext cx="8253166" cy="2793072"/>
          </a:xfrm>
          <a:prstGeom prst="rect">
            <a:avLst/>
          </a:prstGeom>
          <a:noFill/>
        </p:spPr>
        <p:txBody>
          <a:bodyPr wrap="square" rtlCol="0">
            <a:spAutoFit/>
          </a:bodyPr>
          <a:lstStyle/>
          <a:p>
            <a:pPr>
              <a:lnSpc>
                <a:spcPct val="200000"/>
              </a:lnSpc>
            </a:pPr>
            <a:r>
              <a:rPr lang="de-DE" dirty="0">
                <a:latin typeface="Calibri" panose="020F0502020204030204" pitchFamily="34" charset="0"/>
              </a:rPr>
              <a:t>Vom Charakter her sind diese Formate den Fachmessen näher, da die Teilnehmer sie ganz überwiegend aus beruflichen Interessen besuchen.</a:t>
            </a:r>
          </a:p>
          <a:p>
            <a:pPr>
              <a:lnSpc>
                <a:spcPct val="200000"/>
              </a:lnSpc>
            </a:pPr>
            <a:r>
              <a:rPr lang="de-DE" dirty="0">
                <a:latin typeface="Calibri" panose="020F0502020204030204" pitchFamily="34" charset="0"/>
              </a:rPr>
              <a:t>Bisher gibt es keine Beispiele, wo solche Formate in spezialisierten Märkten mit hohem Reifegrad angewendet werden. Dies bleibt - vorerst - eine Domäne der klassischen Formate.</a:t>
            </a:r>
          </a:p>
        </p:txBody>
      </p:sp>
    </p:spTree>
    <p:extLst>
      <p:ext uri="{BB962C8B-B14F-4D97-AF65-F5344CB8AC3E}">
        <p14:creationId xmlns:p14="http://schemas.microsoft.com/office/powerpoint/2010/main" val="1765348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48E116E1-CE7E-4357-B81D-18FD44C99BED}"/>
              </a:ext>
            </a:extLst>
          </p:cNvPr>
          <p:cNvSpPr txBox="1"/>
          <p:nvPr/>
        </p:nvSpPr>
        <p:spPr>
          <a:xfrm>
            <a:off x="9825787" y="4210296"/>
            <a:ext cx="2189749" cy="338554"/>
          </a:xfrm>
          <a:prstGeom prst="rect">
            <a:avLst/>
          </a:prstGeom>
          <a:noFill/>
        </p:spPr>
        <p:txBody>
          <a:bodyPr wrap="square" rtlCol="0">
            <a:spAutoFit/>
          </a:bodyPr>
          <a:lstStyle/>
          <a:p>
            <a:endParaRPr lang="de-CH" sz="1600" dirty="0">
              <a:solidFill>
                <a:schemeClr val="bg1"/>
              </a:solidFill>
              <a:cs typeface="Arial" panose="020B0604020202020204" pitchFamily="34" charset="0"/>
            </a:endParaRPr>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DE" sz="4000" dirty="0">
                <a:solidFill>
                  <a:srgbClr val="C00000"/>
                </a:solidFill>
                <a:latin typeface="Calibri" panose="020F0502020204030204" pitchFamily="34" charset="0"/>
              </a:rPr>
              <a:t>Themenfestivals </a:t>
            </a:r>
          </a:p>
          <a:p>
            <a:r>
              <a:rPr lang="de-DE" sz="4000" dirty="0">
                <a:solidFill>
                  <a:srgbClr val="C00000"/>
                </a:solidFill>
                <a:latin typeface="Calibri" panose="020F0502020204030204" pitchFamily="34" charset="0"/>
              </a:rPr>
              <a:t>(B2C/ C2C)</a:t>
            </a:r>
            <a:endParaRPr lang="de-CH" sz="4000" b="1" dirty="0">
              <a:solidFill>
                <a:srgbClr val="C00000"/>
              </a:solidFill>
              <a:latin typeface="Calibri" panose="020F0502020204030204" pitchFamily="34" charset="0"/>
              <a:cs typeface="Arial" panose="020B0604020202020204" pitchFamily="34" charset="0"/>
            </a:endParaRP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90" y="2813760"/>
            <a:ext cx="8253166" cy="1685077"/>
          </a:xfrm>
          <a:prstGeom prst="rect">
            <a:avLst/>
          </a:prstGeom>
          <a:noFill/>
        </p:spPr>
        <p:txBody>
          <a:bodyPr wrap="square" rtlCol="0">
            <a:spAutoFit/>
          </a:bodyPr>
          <a:lstStyle/>
          <a:p>
            <a:pPr marL="457200" indent="-457200">
              <a:lnSpc>
                <a:spcPct val="200000"/>
              </a:lnSpc>
              <a:buFont typeface="Mont Bold" panose="00000900000000000000" pitchFamily="50" charset="0"/>
              <a:buChar char="_"/>
            </a:pPr>
            <a:r>
              <a:rPr lang="de-DE" dirty="0">
                <a:latin typeface="Calibri" panose="020F0502020204030204" pitchFamily="34" charset="0"/>
              </a:rPr>
              <a:t>Richten sich an unterschiedlichste Communities</a:t>
            </a:r>
          </a:p>
          <a:p>
            <a:pPr marL="457200" indent="-457200">
              <a:lnSpc>
                <a:spcPct val="200000"/>
              </a:lnSpc>
              <a:buFont typeface="Mont Bold" panose="00000900000000000000" pitchFamily="50" charset="0"/>
              <a:buChar char="_"/>
            </a:pPr>
            <a:r>
              <a:rPr lang="de-DE" dirty="0">
                <a:latin typeface="Calibri" panose="020F0502020204030204" pitchFamily="34" charset="0"/>
              </a:rPr>
              <a:t>Grenzen zwischen Party, Kulturanlass, Konferenz und Messe oftmals </a:t>
            </a:r>
            <a:r>
              <a:rPr lang="de-DE" dirty="0" err="1">
                <a:latin typeface="Calibri" panose="020F0502020204030204" pitchFamily="34" charset="0"/>
              </a:rPr>
              <a:t>fliessend</a:t>
            </a:r>
            <a:endParaRPr lang="de-DE" dirty="0">
              <a:latin typeface="Calibri" panose="020F0502020204030204" pitchFamily="34" charset="0"/>
            </a:endParaRPr>
          </a:p>
          <a:p>
            <a:pPr marL="457200" indent="-457200">
              <a:lnSpc>
                <a:spcPct val="200000"/>
              </a:lnSpc>
              <a:buFont typeface="Mont Bold" panose="00000900000000000000" pitchFamily="50" charset="0"/>
              <a:buChar char="_"/>
            </a:pPr>
            <a:r>
              <a:rPr lang="de-DE" dirty="0">
                <a:latin typeface="Calibri" panose="020F0502020204030204" pitchFamily="34" charset="0"/>
              </a:rPr>
              <a:t>Opinion-Leader, Influencer und Celebrities spielen häufig eine </a:t>
            </a:r>
            <a:r>
              <a:rPr lang="de-DE" dirty="0" err="1">
                <a:latin typeface="Calibri" panose="020F0502020204030204" pitchFamily="34" charset="0"/>
              </a:rPr>
              <a:t>grosse</a:t>
            </a:r>
            <a:r>
              <a:rPr lang="de-DE" dirty="0">
                <a:latin typeface="Calibri" panose="020F0502020204030204" pitchFamily="34" charset="0"/>
              </a:rPr>
              <a:t> Rolle</a:t>
            </a:r>
          </a:p>
        </p:txBody>
      </p:sp>
    </p:spTree>
    <p:extLst>
      <p:ext uri="{BB962C8B-B14F-4D97-AF65-F5344CB8AC3E}">
        <p14:creationId xmlns:p14="http://schemas.microsoft.com/office/powerpoint/2010/main" val="135580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48E116E1-CE7E-4357-B81D-18FD44C99BED}"/>
              </a:ext>
            </a:extLst>
          </p:cNvPr>
          <p:cNvSpPr txBox="1"/>
          <p:nvPr/>
        </p:nvSpPr>
        <p:spPr>
          <a:xfrm>
            <a:off x="9825787" y="4210296"/>
            <a:ext cx="2189749" cy="338554"/>
          </a:xfrm>
          <a:prstGeom prst="rect">
            <a:avLst/>
          </a:prstGeom>
          <a:noFill/>
        </p:spPr>
        <p:txBody>
          <a:bodyPr wrap="square" rtlCol="0">
            <a:spAutoFit/>
          </a:bodyPr>
          <a:lstStyle/>
          <a:p>
            <a:endParaRPr lang="de-CH" sz="1600" dirty="0">
              <a:solidFill>
                <a:schemeClr val="bg1"/>
              </a:solidFill>
              <a:cs typeface="Arial" panose="020B0604020202020204" pitchFamily="34" charset="0"/>
            </a:endParaRP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90" y="4591174"/>
            <a:ext cx="8253166" cy="1685077"/>
          </a:xfrm>
          <a:prstGeom prst="rect">
            <a:avLst/>
          </a:prstGeom>
          <a:noFill/>
        </p:spPr>
        <p:txBody>
          <a:bodyPr wrap="square" rtlCol="0">
            <a:spAutoFit/>
          </a:bodyPr>
          <a:lstStyle/>
          <a:p>
            <a:pPr>
              <a:lnSpc>
                <a:spcPct val="200000"/>
              </a:lnSpc>
            </a:pPr>
            <a:r>
              <a:rPr lang="de-DE" dirty="0">
                <a:latin typeface="Calibri" panose="020F0502020204030204" pitchFamily="34" charset="0"/>
              </a:rPr>
              <a:t>Auf Themenfestivals steht, je nach Schwerpunkt, die Interaktion von Marken und Communities (B2C), oder aber die Interaktion innerhalb der Communities (C2C) im Mittelpunkt.</a:t>
            </a:r>
          </a:p>
        </p:txBody>
      </p:sp>
      <p:sp>
        <p:nvSpPr>
          <p:cNvPr id="8" name="Textfeld 7">
            <a:extLst>
              <a:ext uri="{FF2B5EF4-FFF2-40B4-BE49-F238E27FC236}">
                <a16:creationId xmlns:a16="http://schemas.microsoft.com/office/drawing/2014/main" id="{9CDA1DFF-5FC9-4A68-AFD4-6330F94858AF}"/>
              </a:ext>
            </a:extLst>
          </p:cNvPr>
          <p:cNvSpPr txBox="1"/>
          <p:nvPr/>
        </p:nvSpPr>
        <p:spPr>
          <a:xfrm>
            <a:off x="1132568" y="581749"/>
            <a:ext cx="7020828" cy="1760398"/>
          </a:xfrm>
          <a:prstGeom prst="rect">
            <a:avLst/>
          </a:prstGeom>
          <a:noFill/>
        </p:spPr>
        <p:txBody>
          <a:bodyPr wrap="square" rtlCol="0">
            <a:noAutofit/>
          </a:bodyPr>
          <a:lstStyle/>
          <a:p>
            <a:r>
              <a:rPr lang="de-DE" sz="4000" dirty="0">
                <a:solidFill>
                  <a:srgbClr val="C00000"/>
                </a:solidFill>
                <a:latin typeface="Calibri" panose="020F0502020204030204" pitchFamily="34" charset="0"/>
              </a:rPr>
              <a:t>Themenfestivals </a:t>
            </a:r>
          </a:p>
          <a:p>
            <a:r>
              <a:rPr lang="de-DE" sz="4000" dirty="0">
                <a:solidFill>
                  <a:srgbClr val="C00000"/>
                </a:solidFill>
                <a:latin typeface="Calibri" panose="020F0502020204030204" pitchFamily="34" charset="0"/>
              </a:rPr>
              <a:t>(B2C/ C2C)</a:t>
            </a:r>
            <a:endParaRPr lang="de-CH" sz="4000" b="1" dirty="0">
              <a:solidFill>
                <a:srgbClr val="C00000"/>
              </a:solidFill>
              <a:latin typeface="Calibri" panose="020F0502020204030204" pitchFamily="34" charset="0"/>
              <a:cs typeface="Arial" panose="020B0604020202020204" pitchFamily="34" charset="0"/>
            </a:endParaRPr>
          </a:p>
        </p:txBody>
      </p:sp>
      <p:sp>
        <p:nvSpPr>
          <p:cNvPr id="9" name="Rechteck: abgerundete Ecken 8">
            <a:extLst>
              <a:ext uri="{FF2B5EF4-FFF2-40B4-BE49-F238E27FC236}">
                <a16:creationId xmlns:a16="http://schemas.microsoft.com/office/drawing/2014/main" id="{8F58FB11-C4AF-4103-AF45-CAA9914EA5D5}"/>
              </a:ext>
            </a:extLst>
          </p:cNvPr>
          <p:cNvSpPr/>
          <p:nvPr/>
        </p:nvSpPr>
        <p:spPr>
          <a:xfrm>
            <a:off x="1132568" y="2342147"/>
            <a:ext cx="3123032" cy="1760398"/>
          </a:xfrm>
          <a:prstGeom prst="roundRect">
            <a:avLst/>
          </a:prstGeom>
          <a:noFill/>
          <a:ln w="57150">
            <a:solidFill>
              <a:srgbClr val="CB0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Grafik 9" descr="Wiedergeben">
            <a:hlinkClick r:id="rId3"/>
            <a:extLst>
              <a:ext uri="{FF2B5EF4-FFF2-40B4-BE49-F238E27FC236}">
                <a16:creationId xmlns:a16="http://schemas.microsoft.com/office/drawing/2014/main" id="{8703FC45-3058-473B-ACC8-DF1BEB694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90093" y="2545854"/>
            <a:ext cx="1698984" cy="1433621"/>
          </a:xfrm>
          <a:prstGeom prst="rect">
            <a:avLst/>
          </a:prstGeom>
        </p:spPr>
      </p:pic>
    </p:spTree>
    <p:extLst>
      <p:ext uri="{BB962C8B-B14F-4D97-AF65-F5344CB8AC3E}">
        <p14:creationId xmlns:p14="http://schemas.microsoft.com/office/powerpoint/2010/main" val="2816112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2807367" y="-1"/>
            <a:ext cx="9384633"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497181" y="2197768"/>
            <a:ext cx="8406049" cy="4401205"/>
          </a:xfrm>
          <a:prstGeom prst="rect">
            <a:avLst/>
          </a:prstGeom>
          <a:noFill/>
        </p:spPr>
        <p:txBody>
          <a:bodyPr wrap="square" rtlCol="0">
            <a:spAutoFit/>
          </a:bodyPr>
          <a:lstStyle/>
          <a:p>
            <a:pPr>
              <a:spcAft>
                <a:spcPts val="600"/>
              </a:spcAft>
            </a:pPr>
            <a:r>
              <a:rPr lang="de-CH" sz="3200" b="1" dirty="0">
                <a:solidFill>
                  <a:schemeClr val="bg1"/>
                </a:solidFill>
                <a:latin typeface="Calibri" panose="020F0502020204030204" pitchFamily="34" charset="0"/>
              </a:rPr>
              <a:t>Themenfestivals</a:t>
            </a:r>
          </a:p>
          <a:p>
            <a:pPr>
              <a:spcAft>
                <a:spcPts val="600"/>
              </a:spcAft>
            </a:pPr>
            <a:endParaRPr lang="de-CH" sz="1400" b="1" dirty="0">
              <a:solidFill>
                <a:schemeClr val="bg1"/>
              </a:solidFill>
              <a:latin typeface="Calibri" panose="020F0502020204030204" pitchFamily="34" charset="0"/>
            </a:endParaRPr>
          </a:p>
          <a:p>
            <a:pPr>
              <a:spcAft>
                <a:spcPts val="600"/>
              </a:spcAft>
            </a:pPr>
            <a:endParaRPr lang="de-CH" sz="1400" b="1" dirty="0">
              <a:solidFill>
                <a:schemeClr val="bg1"/>
              </a:solidFill>
              <a:latin typeface="Calibri" panose="020F0502020204030204" pitchFamily="34" charset="0"/>
            </a:endParaRPr>
          </a:p>
          <a:p>
            <a:pPr>
              <a:spcAft>
                <a:spcPts val="600"/>
              </a:spcAft>
            </a:pPr>
            <a:r>
              <a:rPr lang="de-CH" sz="1200" b="1" dirty="0">
                <a:solidFill>
                  <a:schemeClr val="bg1"/>
                </a:solidFill>
                <a:latin typeface="Calibri" panose="020F0502020204030204" pitchFamily="34" charset="0"/>
              </a:rPr>
              <a:t>Beispiele</a:t>
            </a:r>
          </a:p>
          <a:p>
            <a:pPr marL="457200" indent="-457200">
              <a:lnSpc>
                <a:spcPct val="200000"/>
              </a:lnSpc>
              <a:buFont typeface="Mont Bold" panose="00000900000000000000" pitchFamily="50" charset="0"/>
              <a:buChar char="_"/>
            </a:pPr>
            <a:r>
              <a:rPr lang="de-DE" sz="2000" dirty="0">
                <a:solidFill>
                  <a:schemeClr val="bg1"/>
                </a:solidFill>
                <a:latin typeface="Calibri" panose="020F0502020204030204" pitchFamily="34" charset="0"/>
                <a:hlinkClick r:id="rId2">
                  <a:extLst>
                    <a:ext uri="{A12FA001-AC4F-418D-AE19-62706E023703}">
                      <ahyp:hlinkClr xmlns:ahyp="http://schemas.microsoft.com/office/drawing/2018/hyperlinkcolor" val="tx"/>
                    </a:ext>
                  </a:extLst>
                </a:hlinkClick>
              </a:rPr>
              <a:t>Glow</a:t>
            </a:r>
            <a:r>
              <a:rPr lang="de-DE" sz="2000" dirty="0">
                <a:solidFill>
                  <a:schemeClr val="bg1"/>
                </a:solidFill>
                <a:latin typeface="Calibri" panose="020F0502020204030204" pitchFamily="34" charset="0"/>
              </a:rPr>
              <a:t> (Berlin, Stuttgart, Wien)</a:t>
            </a:r>
          </a:p>
          <a:p>
            <a:pPr marL="457200" indent="-457200">
              <a:lnSpc>
                <a:spcPct val="200000"/>
              </a:lnSpc>
              <a:buFont typeface="Mont Bold" panose="00000900000000000000" pitchFamily="50" charset="0"/>
              <a:buChar char="_"/>
            </a:pPr>
            <a:r>
              <a:rPr lang="de-DE" sz="2000"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Man‘s World</a:t>
            </a:r>
            <a:r>
              <a:rPr lang="de-DE" sz="2000" dirty="0">
                <a:solidFill>
                  <a:schemeClr val="bg1"/>
                </a:solidFill>
                <a:latin typeface="Calibri" panose="020F0502020204030204" pitchFamily="34" charset="0"/>
              </a:rPr>
              <a:t> (Zürich)</a:t>
            </a:r>
          </a:p>
          <a:p>
            <a:pPr marL="457200" indent="-457200">
              <a:lnSpc>
                <a:spcPct val="200000"/>
              </a:lnSpc>
              <a:buFont typeface="Mont Bold" panose="00000900000000000000" pitchFamily="50" charset="0"/>
              <a:buChar char="_"/>
            </a:pPr>
            <a:r>
              <a:rPr lang="de-DE" sz="2000" dirty="0" err="1">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Datev</a:t>
            </a:r>
            <a:r>
              <a:rPr lang="de-DE" sz="2000"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 Challenge</a:t>
            </a:r>
            <a:r>
              <a:rPr lang="de-DE" sz="2000" dirty="0">
                <a:solidFill>
                  <a:schemeClr val="bg1"/>
                </a:solidFill>
                <a:latin typeface="Calibri" panose="020F0502020204030204" pitchFamily="34" charset="0"/>
              </a:rPr>
              <a:t> (Roth/D)</a:t>
            </a:r>
          </a:p>
          <a:p>
            <a:pPr marL="457200" indent="-457200">
              <a:lnSpc>
                <a:spcPct val="200000"/>
              </a:lnSpc>
              <a:buFont typeface="Mont Bold" panose="00000900000000000000" pitchFamily="50" charset="0"/>
              <a:buChar char="_"/>
            </a:pPr>
            <a:r>
              <a:rPr lang="de-DE" sz="2000" dirty="0" err="1">
                <a:solidFill>
                  <a:schemeClr val="bg1"/>
                </a:solidFill>
                <a:latin typeface="Calibri" panose="020F0502020204030204" pitchFamily="34" charset="0"/>
                <a:hlinkClick r:id="rId5">
                  <a:extLst>
                    <a:ext uri="{A12FA001-AC4F-418D-AE19-62706E023703}">
                      <ahyp:hlinkClr xmlns:ahyp="http://schemas.microsoft.com/office/drawing/2018/hyperlinkcolor" val="tx"/>
                    </a:ext>
                  </a:extLst>
                </a:hlinkClick>
              </a:rPr>
              <a:t>Criterion</a:t>
            </a:r>
            <a:r>
              <a:rPr lang="de-DE" sz="2000" dirty="0">
                <a:solidFill>
                  <a:schemeClr val="bg1"/>
                </a:solidFill>
                <a:latin typeface="Calibri" panose="020F0502020204030204" pitchFamily="34" charset="0"/>
              </a:rPr>
              <a:t> (Zürich)</a:t>
            </a:r>
          </a:p>
          <a:p>
            <a:pPr>
              <a:spcAft>
                <a:spcPts val="600"/>
              </a:spcAft>
            </a:pPr>
            <a:endParaRPr lang="de-CH" sz="2800" b="1" dirty="0">
              <a:solidFill>
                <a:schemeClr val="bg1"/>
              </a:solidFill>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441156" y="4267943"/>
            <a:ext cx="2077454" cy="1725729"/>
          </a:xfrm>
          <a:prstGeom prst="rect">
            <a:avLst/>
          </a:prstGeom>
          <a:noFill/>
        </p:spPr>
        <p:txBody>
          <a:bodyPr wrap="square" rtlCol="0">
            <a:spAutoFit/>
          </a:bodyPr>
          <a:lstStyle/>
          <a:p>
            <a:pPr>
              <a:lnSpc>
                <a:spcPct val="150000"/>
              </a:lnSpc>
            </a:pPr>
            <a:r>
              <a:rPr lang="de-DE" sz="1200" dirty="0">
                <a:solidFill>
                  <a:srgbClr val="C00000"/>
                </a:solidFill>
                <a:latin typeface="Calibri" panose="020F0502020204030204" pitchFamily="34" charset="0"/>
              </a:rPr>
              <a:t>Such Euch eines der untenstehenden Themenfestivals aus und diskutiert, wie sie sich von klassischen Publikums- oder SI-Messen unterscheiden.</a:t>
            </a: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264659"/>
          </a:xfrm>
          <a:prstGeom prst="rect">
            <a:avLst/>
          </a:prstGeom>
          <a:noFill/>
        </p:spPr>
        <p:txBody>
          <a:bodyPr wrap="square" rtlCol="0">
            <a:noAutofit/>
          </a:bodyPr>
          <a:lstStyle/>
          <a:p>
            <a:r>
              <a:rPr lang="de-CH" sz="4000" b="1" dirty="0">
                <a:solidFill>
                  <a:srgbClr val="FFFFFF"/>
                </a:solidFill>
                <a:latin typeface="Arial" panose="020B0604020202020204" pitchFamily="34" charset="0"/>
                <a:cs typeface="Arial" panose="020B0604020202020204" pitchFamily="34" charset="0"/>
              </a:rPr>
              <a:t>ÜBUNG</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Grafik 10" descr="Stoppuhr">
            <a:extLst>
              <a:ext uri="{FF2B5EF4-FFF2-40B4-BE49-F238E27FC236}">
                <a16:creationId xmlns:a16="http://schemas.microsoft.com/office/drawing/2014/main" id="{ACB5679A-34FA-4B0C-A9BD-C98297413C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1047" y="3257291"/>
            <a:ext cx="914400" cy="914400"/>
          </a:xfrm>
          <a:prstGeom prst="rect">
            <a:avLst/>
          </a:prstGeom>
        </p:spPr>
      </p:pic>
    </p:spTree>
    <p:extLst>
      <p:ext uri="{BB962C8B-B14F-4D97-AF65-F5344CB8AC3E}">
        <p14:creationId xmlns:p14="http://schemas.microsoft.com/office/powerpoint/2010/main" val="2081902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a:extLst>
              <a:ext uri="{FF2B5EF4-FFF2-40B4-BE49-F238E27FC236}">
                <a16:creationId xmlns:a16="http://schemas.microsoft.com/office/drawing/2014/main" id="{48E116E1-CE7E-4357-B81D-18FD44C99BED}"/>
              </a:ext>
            </a:extLst>
          </p:cNvPr>
          <p:cNvSpPr txBox="1"/>
          <p:nvPr/>
        </p:nvSpPr>
        <p:spPr>
          <a:xfrm>
            <a:off x="9825787" y="4210296"/>
            <a:ext cx="2189749" cy="338554"/>
          </a:xfrm>
          <a:prstGeom prst="rect">
            <a:avLst/>
          </a:prstGeom>
          <a:noFill/>
        </p:spPr>
        <p:txBody>
          <a:bodyPr wrap="square" rtlCol="0">
            <a:spAutoFit/>
          </a:bodyPr>
          <a:lstStyle/>
          <a:p>
            <a:endParaRPr lang="de-CH" sz="1600" dirty="0">
              <a:solidFill>
                <a:schemeClr val="bg1"/>
              </a:solidFill>
              <a:cs typeface="Arial" panose="020B0604020202020204" pitchFamily="34" charset="0"/>
            </a:endParaRPr>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DE" sz="4000" dirty="0">
                <a:solidFill>
                  <a:srgbClr val="C00000"/>
                </a:solidFill>
                <a:latin typeface="Calibri" panose="020F0502020204030204" pitchFamily="34" charset="0"/>
              </a:rPr>
              <a:t>Themenfestivals </a:t>
            </a:r>
          </a:p>
          <a:p>
            <a:r>
              <a:rPr lang="de-DE" sz="4000" dirty="0">
                <a:solidFill>
                  <a:srgbClr val="C00000"/>
                </a:solidFill>
                <a:latin typeface="Calibri" panose="020F0502020204030204" pitchFamily="34" charset="0"/>
              </a:rPr>
              <a:t>(B2C/ C2C)</a:t>
            </a:r>
            <a:endParaRPr lang="de-CH" sz="4000" b="1" dirty="0">
              <a:solidFill>
                <a:srgbClr val="C00000"/>
              </a:solidFill>
              <a:latin typeface="Calibri" panose="020F0502020204030204" pitchFamily="34" charset="0"/>
              <a:cs typeface="Arial" panose="020B0604020202020204" pitchFamily="34" charset="0"/>
            </a:endParaRP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90" y="2983037"/>
            <a:ext cx="8253166" cy="2230739"/>
          </a:xfrm>
          <a:prstGeom prst="rect">
            <a:avLst/>
          </a:prstGeom>
          <a:noFill/>
        </p:spPr>
        <p:txBody>
          <a:bodyPr wrap="square" rtlCol="0">
            <a:spAutoFit/>
          </a:bodyPr>
          <a:lstStyle/>
          <a:p>
            <a:pPr>
              <a:lnSpc>
                <a:spcPct val="200000"/>
              </a:lnSpc>
            </a:pPr>
            <a:r>
              <a:rPr lang="de-DE" dirty="0">
                <a:latin typeface="Calibri" panose="020F0502020204030204" pitchFamily="34" charset="0"/>
              </a:rPr>
              <a:t>Bei den Themenfestivals wird sehr gut deutlich, wie wandelbar und vielfältig sich Live-Marketing-Formate zeigen.</a:t>
            </a:r>
          </a:p>
          <a:p>
            <a:pPr>
              <a:lnSpc>
                <a:spcPct val="200000"/>
              </a:lnSpc>
            </a:pPr>
            <a:r>
              <a:rPr lang="de-DE" dirty="0">
                <a:latin typeface="Calibri" panose="020F0502020204030204" pitchFamily="34" charset="0"/>
              </a:rPr>
              <a:t>Auch traditionellen Formaten gelingt es zunehmend, sich von ihrer Pfadabhängigkeit zu lösen und interaktive Festivalelemente zu integrieren.</a:t>
            </a:r>
          </a:p>
        </p:txBody>
      </p:sp>
    </p:spTree>
    <p:extLst>
      <p:ext uri="{BB962C8B-B14F-4D97-AF65-F5344CB8AC3E}">
        <p14:creationId xmlns:p14="http://schemas.microsoft.com/office/powerpoint/2010/main" val="2696160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9B59894-9D29-4ABA-8DFE-A42A2F1D0176}"/>
              </a:ext>
            </a:extLst>
          </p:cNvPr>
          <p:cNvSpPr/>
          <p:nvPr/>
        </p:nvSpPr>
        <p:spPr>
          <a:xfrm>
            <a:off x="-2295525" y="-232365"/>
            <a:ext cx="14601825" cy="7090365"/>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a:extLst>
              <a:ext uri="{FF2B5EF4-FFF2-40B4-BE49-F238E27FC236}">
                <a16:creationId xmlns:a16="http://schemas.microsoft.com/office/drawing/2014/main" id="{917944B8-1F5D-4284-9E7D-F0CE4E5F30AC}"/>
              </a:ext>
            </a:extLst>
          </p:cNvPr>
          <p:cNvSpPr>
            <a:spLocks noGrp="1"/>
          </p:cNvSpPr>
          <p:nvPr>
            <p:ph type="ctrTitle"/>
          </p:nvPr>
        </p:nvSpPr>
        <p:spPr>
          <a:xfrm>
            <a:off x="4318000" y="3082037"/>
            <a:ext cx="7607300" cy="2387600"/>
          </a:xfrm>
        </p:spPr>
        <p:txBody>
          <a:bodyPr>
            <a:noAutofit/>
          </a:bodyPr>
          <a:lstStyle/>
          <a:p>
            <a:pPr algn="l">
              <a:lnSpc>
                <a:spcPct val="200000"/>
              </a:lnSpc>
            </a:pPr>
            <a:r>
              <a:rPr lang="de-CH" sz="2000" dirty="0">
                <a:latin typeface="Calibri" panose="020F0502020204030204" pitchFamily="34" charset="0"/>
              </a:rPr>
              <a:t>Nachdem wir uns zunächst mit den Begrifflichkeiten und Formaten beschäftigt haben, wenden wir uns dem Medium Messe nunmehr von der modellhaften Seite zu.</a:t>
            </a:r>
            <a:br>
              <a:rPr lang="de-CH" sz="2000" dirty="0">
                <a:latin typeface="Calibri" panose="020F0502020204030204" pitchFamily="34" charset="0"/>
              </a:rPr>
            </a:br>
            <a:br>
              <a:rPr lang="de-CH" sz="2000" dirty="0">
                <a:latin typeface="Calibri" panose="020F0502020204030204" pitchFamily="34" charset="0"/>
              </a:rPr>
            </a:br>
            <a:r>
              <a:rPr lang="de-CH" sz="2000" dirty="0">
                <a:latin typeface="Calibri" panose="020F0502020204030204" pitchFamily="34" charset="0"/>
              </a:rPr>
              <a:t>Denn auch wenn Messen den Menschen mit allen Sinnen auch emotional und spontan ansprechen, so steckt doch eine beeindruckende Systematik dahinter.</a:t>
            </a:r>
          </a:p>
        </p:txBody>
      </p:sp>
    </p:spTree>
    <p:extLst>
      <p:ext uri="{BB962C8B-B14F-4D97-AF65-F5344CB8AC3E}">
        <p14:creationId xmlns:p14="http://schemas.microsoft.com/office/powerpoint/2010/main" val="1383459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Person, Personen, Menge enthält.&#10;&#10;Automatisch generierte Beschreibung">
            <a:extLst>
              <a:ext uri="{FF2B5EF4-FFF2-40B4-BE49-F238E27FC236}">
                <a16:creationId xmlns:a16="http://schemas.microsoft.com/office/drawing/2014/main" id="{E0D14760-23F2-45D6-A3A8-4D786B299C2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2874" r="8512"/>
          <a:stretch/>
        </p:blipFill>
        <p:spPr>
          <a:xfrm>
            <a:off x="4110286" y="0"/>
            <a:ext cx="8081714" cy="6853520"/>
          </a:xfrm>
          <a:prstGeom prst="rect">
            <a:avLst/>
          </a:prstGeom>
        </p:spPr>
      </p:pic>
      <p:sp>
        <p:nvSpPr>
          <p:cNvPr id="31" name="Rechteck 30">
            <a:extLst>
              <a:ext uri="{FF2B5EF4-FFF2-40B4-BE49-F238E27FC236}">
                <a16:creationId xmlns:a16="http://schemas.microsoft.com/office/drawing/2014/main" id="{ACFA3E69-AC9A-4734-93A6-2ED8C10A4265}"/>
              </a:ext>
            </a:extLst>
          </p:cNvPr>
          <p:cNvSpPr/>
          <p:nvPr/>
        </p:nvSpPr>
        <p:spPr>
          <a:xfrm flipH="1">
            <a:off x="4110286" y="-18692"/>
            <a:ext cx="8434129" cy="6981641"/>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8" name="Gruppieren 7">
            <a:extLst>
              <a:ext uri="{FF2B5EF4-FFF2-40B4-BE49-F238E27FC236}">
                <a16:creationId xmlns:a16="http://schemas.microsoft.com/office/drawing/2014/main" id="{50F0F384-F660-407E-BBE3-7568F3B278B1}"/>
              </a:ext>
            </a:extLst>
          </p:cNvPr>
          <p:cNvGrpSpPr/>
          <p:nvPr/>
        </p:nvGrpSpPr>
        <p:grpSpPr>
          <a:xfrm>
            <a:off x="1002630" y="963244"/>
            <a:ext cx="6087980" cy="1379621"/>
            <a:chOff x="-401049" y="963244"/>
            <a:chExt cx="6087980" cy="1379621"/>
          </a:xfrm>
        </p:grpSpPr>
        <p:sp>
          <p:nvSpPr>
            <p:cNvPr id="5" name="Textfeld 4">
              <a:extLst>
                <a:ext uri="{FF2B5EF4-FFF2-40B4-BE49-F238E27FC236}">
                  <a16:creationId xmlns:a16="http://schemas.microsoft.com/office/drawing/2014/main" id="{40E28AF0-3013-4A56-A6D9-07036A22F577}"/>
                </a:ext>
              </a:extLst>
            </p:cNvPr>
            <p:cNvSpPr txBox="1"/>
            <p:nvPr/>
          </p:nvSpPr>
          <p:spPr>
            <a:xfrm>
              <a:off x="449183" y="963244"/>
              <a:ext cx="5237748" cy="1379621"/>
            </a:xfrm>
            <a:prstGeom prst="rect">
              <a:avLst/>
            </a:prstGeom>
            <a:noFill/>
          </p:spPr>
          <p:txBody>
            <a:bodyPr wrap="square" rtlCol="0">
              <a:noAutofit/>
            </a:bodyPr>
            <a:lstStyle/>
            <a:p>
              <a:r>
                <a:rPr lang="de-CH" sz="4000" b="1" dirty="0">
                  <a:solidFill>
                    <a:schemeClr val="bg1"/>
                  </a:solidFill>
                  <a:latin typeface="Arial" panose="020B0604020202020204" pitchFamily="34" charset="0"/>
                  <a:cs typeface="Arial" panose="020B0604020202020204" pitchFamily="34" charset="0"/>
                </a:rPr>
                <a:t>Typologien</a:t>
              </a:r>
              <a:endParaRPr lang="de-CH" sz="4000" dirty="0"/>
            </a:p>
          </p:txBody>
        </p:sp>
        <p:cxnSp>
          <p:nvCxnSpPr>
            <p:cNvPr id="7" name="Gerader Verbinder 6">
              <a:extLst>
                <a:ext uri="{FF2B5EF4-FFF2-40B4-BE49-F238E27FC236}">
                  <a16:creationId xmlns:a16="http://schemas.microsoft.com/office/drawing/2014/main" id="{5B067AB5-5B94-4F8C-9838-30737EE2F1B8}"/>
                </a:ext>
              </a:extLst>
            </p:cNvPr>
            <p:cNvCxnSpPr/>
            <p:nvPr/>
          </p:nvCxnSpPr>
          <p:spPr>
            <a:xfrm>
              <a:off x="-401049" y="2164311"/>
              <a:ext cx="1700463"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5" name="Rechteck 24">
            <a:extLst>
              <a:ext uri="{FF2B5EF4-FFF2-40B4-BE49-F238E27FC236}">
                <a16:creationId xmlns:a16="http://schemas.microsoft.com/office/drawing/2014/main" id="{3D9C4B45-DBF5-4166-AF4C-C51620ED81EF}"/>
              </a:ext>
            </a:extLst>
          </p:cNvPr>
          <p:cNvSpPr/>
          <p:nvPr/>
        </p:nvSpPr>
        <p:spPr>
          <a:xfrm>
            <a:off x="0" y="-18692"/>
            <a:ext cx="6095999" cy="3306107"/>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6" name="Gruppieren 25">
            <a:extLst>
              <a:ext uri="{FF2B5EF4-FFF2-40B4-BE49-F238E27FC236}">
                <a16:creationId xmlns:a16="http://schemas.microsoft.com/office/drawing/2014/main" id="{E1276B75-8E9B-4C56-BE27-FB0B9A0FAAFA}"/>
              </a:ext>
            </a:extLst>
          </p:cNvPr>
          <p:cNvGrpSpPr/>
          <p:nvPr/>
        </p:nvGrpSpPr>
        <p:grpSpPr>
          <a:xfrm>
            <a:off x="529385" y="585537"/>
            <a:ext cx="5237748" cy="1563276"/>
            <a:chOff x="5221705" y="585537"/>
            <a:chExt cx="5237748" cy="1563276"/>
          </a:xfrm>
        </p:grpSpPr>
        <p:sp>
          <p:nvSpPr>
            <p:cNvPr id="27" name="Textfeld 26">
              <a:extLst>
                <a:ext uri="{FF2B5EF4-FFF2-40B4-BE49-F238E27FC236}">
                  <a16:creationId xmlns:a16="http://schemas.microsoft.com/office/drawing/2014/main" id="{D637BA2E-2CA2-4169-BF55-E18BCD6C5DF3}"/>
                </a:ext>
              </a:extLst>
            </p:cNvPr>
            <p:cNvSpPr txBox="1"/>
            <p:nvPr/>
          </p:nvSpPr>
          <p:spPr>
            <a:xfrm>
              <a:off x="5221705" y="585537"/>
              <a:ext cx="5237748" cy="1379621"/>
            </a:xfrm>
            <a:prstGeom prst="rect">
              <a:avLst/>
            </a:prstGeom>
            <a:noFill/>
          </p:spPr>
          <p:txBody>
            <a:bodyPr wrap="square" rtlCol="0">
              <a:noAutofit/>
            </a:bodyPr>
            <a:lstStyle/>
            <a:p>
              <a:r>
                <a:rPr lang="de-CH" sz="4000" b="1" dirty="0">
                  <a:solidFill>
                    <a:schemeClr val="bg1"/>
                  </a:solidFill>
                  <a:latin typeface="Calibri" panose="020F0502020204030204" pitchFamily="34" charset="0"/>
                  <a:cs typeface="Arial" panose="020B0604020202020204" pitchFamily="34" charset="0"/>
                </a:rPr>
                <a:t>Modellhafte</a:t>
              </a:r>
            </a:p>
            <a:p>
              <a:r>
                <a:rPr lang="de-CH" sz="4000" b="1" dirty="0">
                  <a:solidFill>
                    <a:schemeClr val="bg1"/>
                  </a:solidFill>
                  <a:latin typeface="Calibri" panose="020F0502020204030204" pitchFamily="34" charset="0"/>
                  <a:cs typeface="Arial" panose="020B0604020202020204" pitchFamily="34" charset="0"/>
                </a:rPr>
                <a:t>Beschreibung</a:t>
              </a:r>
              <a:endParaRPr lang="de-CH" sz="4000" dirty="0">
                <a:latin typeface="Calibri" panose="020F0502020204030204" pitchFamily="34" charset="0"/>
              </a:endParaRPr>
            </a:p>
          </p:txBody>
        </p:sp>
        <p:cxnSp>
          <p:nvCxnSpPr>
            <p:cNvPr id="28" name="Gerader Verbinder 27">
              <a:extLst>
                <a:ext uri="{FF2B5EF4-FFF2-40B4-BE49-F238E27FC236}">
                  <a16:creationId xmlns:a16="http://schemas.microsoft.com/office/drawing/2014/main" id="{3938C29A-8761-4884-BE06-01CE109802D3}"/>
                </a:ext>
              </a:extLst>
            </p:cNvPr>
            <p:cNvCxnSpPr/>
            <p:nvPr/>
          </p:nvCxnSpPr>
          <p:spPr>
            <a:xfrm>
              <a:off x="5325979" y="2148813"/>
              <a:ext cx="1700463"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9" name="Textfeld 28">
            <a:extLst>
              <a:ext uri="{FF2B5EF4-FFF2-40B4-BE49-F238E27FC236}">
                <a16:creationId xmlns:a16="http://schemas.microsoft.com/office/drawing/2014/main" id="{FC0E212C-5243-4CDC-9215-F3B964990D5D}"/>
              </a:ext>
            </a:extLst>
          </p:cNvPr>
          <p:cNvSpPr txBox="1"/>
          <p:nvPr/>
        </p:nvSpPr>
        <p:spPr>
          <a:xfrm>
            <a:off x="374171" y="3570586"/>
            <a:ext cx="3736115" cy="1711366"/>
          </a:xfrm>
          <a:prstGeom prst="rect">
            <a:avLst/>
          </a:prstGeom>
          <a:noFill/>
        </p:spPr>
        <p:txBody>
          <a:bodyPr wrap="square" rtlCol="0">
            <a:spAutoFit/>
          </a:bodyPr>
          <a:lstStyle/>
          <a:p>
            <a:pPr>
              <a:lnSpc>
                <a:spcPct val="150000"/>
              </a:lnSpc>
            </a:pPr>
            <a:r>
              <a:rPr lang="de-CH" dirty="0">
                <a:latin typeface="Calibri" panose="020F0502020204030204" pitchFamily="34" charset="0"/>
              </a:rPr>
              <a:t>Im zweiten Kapitel beschäftigen wir uns mit der modellhaften Beschreibung des Messewesens am Beispiel des 5C-Modells.</a:t>
            </a:r>
          </a:p>
        </p:txBody>
      </p:sp>
    </p:spTree>
    <p:extLst>
      <p:ext uri="{BB962C8B-B14F-4D97-AF65-F5344CB8AC3E}">
        <p14:creationId xmlns:p14="http://schemas.microsoft.com/office/powerpoint/2010/main" val="2547436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0EC3EF2C-AFE4-4355-8CF6-34E44623374D}"/>
              </a:ext>
            </a:extLst>
          </p:cNvPr>
          <p:cNvSpPr/>
          <p:nvPr/>
        </p:nvSpPr>
        <p:spPr>
          <a:xfrm flipH="1">
            <a:off x="-22896" y="0"/>
            <a:ext cx="12214895" cy="6858000"/>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5C-Modell</a:t>
            </a: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pic>
        <p:nvPicPr>
          <p:cNvPr id="16" name="Grafik 15">
            <a:extLst>
              <a:ext uri="{FF2B5EF4-FFF2-40B4-BE49-F238E27FC236}">
                <a16:creationId xmlns:a16="http://schemas.microsoft.com/office/drawing/2014/main" id="{A1900757-503B-4CE5-B203-028DCA904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757" y="0"/>
            <a:ext cx="7020828" cy="6928691"/>
          </a:xfrm>
          <a:prstGeom prst="rect">
            <a:avLst/>
          </a:prstGeom>
        </p:spPr>
      </p:pic>
    </p:spTree>
    <p:extLst>
      <p:ext uri="{BB962C8B-B14F-4D97-AF65-F5344CB8AC3E}">
        <p14:creationId xmlns:p14="http://schemas.microsoft.com/office/powerpoint/2010/main" val="1861526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1" name="Grafik 10" descr="Lupe">
            <a:extLst>
              <a:ext uri="{FF2B5EF4-FFF2-40B4-BE49-F238E27FC236}">
                <a16:creationId xmlns:a16="http://schemas.microsoft.com/office/drawing/2014/main" id="{EE88BA2C-5405-4737-9338-AEAB076B02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25788" y="3304785"/>
            <a:ext cx="792000" cy="792000"/>
          </a:xfrm>
          <a:prstGeom prst="rect">
            <a:avLst/>
          </a:prstGeom>
        </p:spPr>
      </p:pic>
      <p:sp>
        <p:nvSpPr>
          <p:cNvPr id="3" name="Textfeld 2">
            <a:extLst>
              <a:ext uri="{FF2B5EF4-FFF2-40B4-BE49-F238E27FC236}">
                <a16:creationId xmlns:a16="http://schemas.microsoft.com/office/drawing/2014/main" id="{48E116E1-CE7E-4357-B81D-18FD44C99BED}"/>
              </a:ext>
            </a:extLst>
          </p:cNvPr>
          <p:cNvSpPr txBox="1"/>
          <p:nvPr/>
        </p:nvSpPr>
        <p:spPr>
          <a:xfrm>
            <a:off x="9825787" y="4210296"/>
            <a:ext cx="2189749" cy="1308050"/>
          </a:xfrm>
          <a:prstGeom prst="rect">
            <a:avLst/>
          </a:prstGeom>
          <a:noFill/>
        </p:spPr>
        <p:txBody>
          <a:bodyPr wrap="square" rtlCol="0">
            <a:spAutoFit/>
          </a:bodyPr>
          <a:lstStyle/>
          <a:p>
            <a:pPr>
              <a:lnSpc>
                <a:spcPct val="150000"/>
              </a:lnSpc>
            </a:pPr>
            <a:r>
              <a:rPr lang="de-DE" sz="1400" dirty="0">
                <a:solidFill>
                  <a:schemeClr val="bg1"/>
                </a:solidFill>
                <a:latin typeface="Calibri" panose="020F0502020204030204" pitchFamily="34" charset="0"/>
              </a:rPr>
              <a:t>Details zum 5C-Modell findet Ihr unter diesem </a:t>
            </a:r>
            <a:r>
              <a:rPr lang="de-DE" sz="1400" dirty="0">
                <a:solidFill>
                  <a:schemeClr val="bg1"/>
                </a:solidFill>
                <a:latin typeface="Calibri" panose="020F0502020204030204" pitchFamily="34" charset="0"/>
                <a:hlinkClick r:id="rId5">
                  <a:extLst>
                    <a:ext uri="{A12FA001-AC4F-418D-AE19-62706E023703}">
                      <ahyp:hlinkClr xmlns:ahyp="http://schemas.microsoft.com/office/drawing/2018/hyperlinkcolor" val="tx"/>
                    </a:ext>
                  </a:extLst>
                </a:hlinkClick>
              </a:rPr>
              <a:t>Link</a:t>
            </a:r>
            <a:r>
              <a:rPr lang="de-DE" sz="1400" dirty="0">
                <a:solidFill>
                  <a:schemeClr val="bg1"/>
                </a:solidFill>
                <a:latin typeface="Calibri" panose="020F0502020204030204" pitchFamily="34" charset="0"/>
              </a:rPr>
              <a:t>.</a:t>
            </a:r>
          </a:p>
          <a:p>
            <a:endParaRPr lang="de-CH" sz="1600" dirty="0">
              <a:solidFill>
                <a:schemeClr val="bg1"/>
              </a:solidFill>
              <a:cs typeface="Arial" panose="020B0604020202020204" pitchFamily="34" charset="0"/>
            </a:endParaRPr>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5C-Modell der MCH Group</a:t>
            </a: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90" y="2613686"/>
            <a:ext cx="8253166" cy="2966197"/>
          </a:xfrm>
          <a:prstGeom prst="rect">
            <a:avLst/>
          </a:prstGeom>
          <a:noFill/>
        </p:spPr>
        <p:txBody>
          <a:bodyPr wrap="square" rtlCol="0">
            <a:spAutoFit/>
          </a:bodyPr>
          <a:lstStyle/>
          <a:p>
            <a:pPr>
              <a:lnSpc>
                <a:spcPct val="150000"/>
              </a:lnSpc>
            </a:pPr>
            <a:r>
              <a:rPr lang="de-DE" dirty="0">
                <a:latin typeface="Calibri" panose="020F0502020204030204" pitchFamily="34" charset="0"/>
              </a:rPr>
              <a:t>Das 5C-Modell wurde 2014 von der MCH Group entwickelt. Es bildet die fünf wesentlichen Dimensionen Commerce, Content, Community, Communication sowie </a:t>
            </a:r>
            <a:r>
              <a:rPr lang="de-DE" dirty="0" err="1">
                <a:latin typeface="Calibri" panose="020F0502020204030204" pitchFamily="34" charset="0"/>
              </a:rPr>
              <a:t>Context</a:t>
            </a:r>
            <a:r>
              <a:rPr lang="de-DE" dirty="0">
                <a:latin typeface="Calibri" panose="020F0502020204030204" pitchFamily="34" charset="0"/>
              </a:rPr>
              <a:t> modellhaft ab.</a:t>
            </a:r>
          </a:p>
          <a:p>
            <a:pPr>
              <a:lnSpc>
                <a:spcPct val="150000"/>
              </a:lnSpc>
            </a:pPr>
            <a:endParaRPr lang="de-DE" dirty="0">
              <a:latin typeface="Calibri" panose="020F0502020204030204" pitchFamily="34" charset="0"/>
            </a:endParaRPr>
          </a:p>
          <a:p>
            <a:pPr>
              <a:lnSpc>
                <a:spcPct val="150000"/>
              </a:lnSpc>
            </a:pPr>
            <a:r>
              <a:rPr lang="de-DE" dirty="0">
                <a:latin typeface="Calibri" panose="020F0502020204030204" pitchFamily="34" charset="0"/>
              </a:rPr>
              <a:t>Dadurch wird deutlich, wie man im Zeitalter der Digitalisierung die Multifunktionalität von Live-Marketing-Formaten gewinnbringend und komplementär zur Online-Welt einsetzen kann.</a:t>
            </a:r>
          </a:p>
        </p:txBody>
      </p:sp>
    </p:spTree>
    <p:extLst>
      <p:ext uri="{BB962C8B-B14F-4D97-AF65-F5344CB8AC3E}">
        <p14:creationId xmlns:p14="http://schemas.microsoft.com/office/powerpoint/2010/main" val="1453845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12192000"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a:extLst>
              <a:ext uri="{FF2B5EF4-FFF2-40B4-BE49-F238E27FC236}">
                <a16:creationId xmlns:a16="http://schemas.microsoft.com/office/drawing/2014/main" id="{BD806301-CB79-440E-87D3-ED2E65F96A52}"/>
              </a:ext>
            </a:extLst>
          </p:cNvPr>
          <p:cNvSpPr txBox="1"/>
          <p:nvPr/>
        </p:nvSpPr>
        <p:spPr>
          <a:xfrm>
            <a:off x="2127179" y="581749"/>
            <a:ext cx="9546415" cy="1264659"/>
          </a:xfrm>
          <a:prstGeom prst="rect">
            <a:avLst/>
          </a:prstGeom>
          <a:noFill/>
        </p:spPr>
        <p:txBody>
          <a:bodyPr wrap="square" rtlCol="0">
            <a:noAutofit/>
          </a:bodyPr>
          <a:lstStyle/>
          <a:p>
            <a:r>
              <a:rPr lang="de-CH" sz="4000" b="1" dirty="0">
                <a:solidFill>
                  <a:srgbClr val="FFFFFF"/>
                </a:solidFill>
                <a:latin typeface="Arial" panose="020B0604020202020204" pitchFamily="34" charset="0"/>
                <a:cs typeface="Arial" panose="020B0604020202020204" pitchFamily="34" charset="0"/>
              </a:rPr>
              <a:t>VIDEO: 5C-Modell</a:t>
            </a:r>
          </a:p>
          <a:p>
            <a:br>
              <a:rPr lang="de-CH" sz="4000" b="1" dirty="0">
                <a:solidFill>
                  <a:srgbClr val="FFFFFF"/>
                </a:solidFill>
                <a:latin typeface="Arial" panose="020B0604020202020204" pitchFamily="34" charset="0"/>
                <a:cs typeface="Arial" panose="020B0604020202020204" pitchFamily="34" charset="0"/>
              </a:rPr>
            </a:br>
            <a:endParaRPr lang="de-CH" sz="4000" b="1" dirty="0">
              <a:solidFill>
                <a:srgbClr val="FFFFFF"/>
              </a:solidFill>
              <a:latin typeface="Calibri" panose="020F0502020204030204" pitchFamily="34" charset="0"/>
              <a:cs typeface="Arial" panose="020B0604020202020204" pitchFamily="34" charset="0"/>
            </a:endParaRP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1828801"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Grafik 7" descr="Lupe">
            <a:extLst>
              <a:ext uri="{FF2B5EF4-FFF2-40B4-BE49-F238E27FC236}">
                <a16:creationId xmlns:a16="http://schemas.microsoft.com/office/drawing/2014/main" id="{52D48DB1-FF1B-43C7-A479-FFD50732DF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02" y="629875"/>
            <a:ext cx="792000" cy="792000"/>
          </a:xfrm>
          <a:prstGeom prst="rect">
            <a:avLst/>
          </a:prstGeom>
        </p:spPr>
      </p:pic>
      <p:grpSp>
        <p:nvGrpSpPr>
          <p:cNvPr id="18" name="Gruppieren 17">
            <a:extLst>
              <a:ext uri="{FF2B5EF4-FFF2-40B4-BE49-F238E27FC236}">
                <a16:creationId xmlns:a16="http://schemas.microsoft.com/office/drawing/2014/main" id="{2536B869-4A7A-4DBE-8642-EA1D8B610F1F}"/>
              </a:ext>
            </a:extLst>
          </p:cNvPr>
          <p:cNvGrpSpPr/>
          <p:nvPr/>
        </p:nvGrpSpPr>
        <p:grpSpPr>
          <a:xfrm>
            <a:off x="3611979" y="2454237"/>
            <a:ext cx="5101391" cy="2967267"/>
            <a:chOff x="2839451" y="2216213"/>
            <a:chExt cx="6384758" cy="3713748"/>
          </a:xfrm>
        </p:grpSpPr>
        <p:sp>
          <p:nvSpPr>
            <p:cNvPr id="10" name="Rechteck: abgerundete Ecken 9">
              <a:extLst>
                <a:ext uri="{FF2B5EF4-FFF2-40B4-BE49-F238E27FC236}">
                  <a16:creationId xmlns:a16="http://schemas.microsoft.com/office/drawing/2014/main" id="{DF6017D8-AB8D-4DFA-84F6-B5616D592698}"/>
                </a:ext>
              </a:extLst>
            </p:cNvPr>
            <p:cNvSpPr/>
            <p:nvPr/>
          </p:nvSpPr>
          <p:spPr>
            <a:xfrm>
              <a:off x="2839451" y="2216213"/>
              <a:ext cx="6384758" cy="3713748"/>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6" name="Grafik 15" descr="Wiedergeben">
              <a:hlinkClick r:id="rId4"/>
              <a:extLst>
                <a:ext uri="{FF2B5EF4-FFF2-40B4-BE49-F238E27FC236}">
                  <a16:creationId xmlns:a16="http://schemas.microsoft.com/office/drawing/2014/main" id="{5E23E21A-7E92-4B96-8118-8DB29A3FA5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7510" y="2506237"/>
              <a:ext cx="3713748" cy="3133699"/>
            </a:xfrm>
            <a:prstGeom prst="rect">
              <a:avLst/>
            </a:prstGeom>
          </p:spPr>
        </p:pic>
      </p:grpSp>
    </p:spTree>
    <p:extLst>
      <p:ext uri="{BB962C8B-B14F-4D97-AF65-F5344CB8AC3E}">
        <p14:creationId xmlns:p14="http://schemas.microsoft.com/office/powerpoint/2010/main" val="4190766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2807367" y="0"/>
            <a:ext cx="9384633"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de-DE" b="1" dirty="0">
              <a:solidFill>
                <a:srgbClr val="FFFFFF"/>
              </a:solidFill>
              <a:latin typeface="Arial" panose="020B0604020202020204" pitchFamily="34" charset="0"/>
              <a:cs typeface="Arial" panose="020B0604020202020204" pitchFamily="34" charset="0"/>
            </a:endParaRPr>
          </a:p>
          <a:p>
            <a:pPr lvl="1">
              <a:spcAft>
                <a:spcPts val="600"/>
              </a:spcAft>
            </a:pPr>
            <a:endParaRPr lang="de-DE" b="1" dirty="0">
              <a:solidFill>
                <a:srgbClr val="FFFFFF"/>
              </a:solidFill>
              <a:latin typeface="Arial" panose="020B0604020202020204" pitchFamily="34" charset="0"/>
              <a:cs typeface="Arial" panose="020B0604020202020204" pitchFamily="34" charset="0"/>
            </a:endParaRPr>
          </a:p>
          <a:p>
            <a:pPr lvl="1">
              <a:lnSpc>
                <a:spcPct val="150000"/>
              </a:lnSpc>
              <a:spcBef>
                <a:spcPts val="600"/>
              </a:spcBef>
              <a:spcAft>
                <a:spcPts val="600"/>
              </a:spcAft>
            </a:pPr>
            <a:endParaRPr lang="de-DE" b="1" dirty="0">
              <a:solidFill>
                <a:srgbClr val="FFFFFF"/>
              </a:solidFill>
              <a:latin typeface="Arial" panose="020B0604020202020204" pitchFamily="34" charset="0"/>
              <a:cs typeface="Arial" panose="020B0604020202020204" pitchFamily="34" charset="0"/>
            </a:endParaRPr>
          </a:p>
          <a:p>
            <a:pPr lvl="1">
              <a:lnSpc>
                <a:spcPct val="150000"/>
              </a:lnSpc>
              <a:spcBef>
                <a:spcPts val="600"/>
              </a:spcBef>
              <a:spcAft>
                <a:spcPts val="600"/>
              </a:spcAft>
            </a:pPr>
            <a:r>
              <a:rPr lang="de-DE" b="1" dirty="0">
                <a:solidFill>
                  <a:srgbClr val="FFFFFF"/>
                </a:solidFill>
                <a:latin typeface="Calibri" panose="020F0502020204030204" pitchFamily="34" charset="0"/>
                <a:cs typeface="Arial" panose="020B0604020202020204" pitchFamily="34" charset="0"/>
              </a:rPr>
              <a:t>B2B_</a:t>
            </a:r>
          </a:p>
          <a:p>
            <a:pPr lvl="1">
              <a:lnSpc>
                <a:spcPct val="150000"/>
              </a:lnSpc>
              <a:spcBef>
                <a:spcPts val="600"/>
              </a:spcBef>
              <a:spcAft>
                <a:spcPts val="1800"/>
              </a:spcAft>
            </a:pPr>
            <a:r>
              <a:rPr lang="de-DE" sz="2400" dirty="0">
                <a:solidFill>
                  <a:srgbClr val="FFFFFF"/>
                </a:solidFill>
                <a:latin typeface="Calibri" panose="020F0502020204030204" pitchFamily="34" charset="0"/>
                <a:cs typeface="Arial" panose="020B0604020202020204" pitchFamily="34" charset="0"/>
              </a:rPr>
              <a:t>Fachmessen</a:t>
            </a:r>
            <a:endParaRPr lang="de-DE" dirty="0">
              <a:solidFill>
                <a:srgbClr val="FFFFFF"/>
              </a:solidFill>
              <a:latin typeface="Calibri" panose="020F0502020204030204" pitchFamily="34" charset="0"/>
              <a:cs typeface="Arial" panose="020B0604020202020204" pitchFamily="34" charset="0"/>
            </a:endParaRPr>
          </a:p>
          <a:p>
            <a:pPr>
              <a:spcAft>
                <a:spcPts val="1800"/>
              </a:spcAft>
            </a:pPr>
            <a:endParaRPr lang="de-DE" dirty="0">
              <a:solidFill>
                <a:srgbClr val="FFFFFF"/>
              </a:solidFill>
              <a:latin typeface="Calibri" panose="020F0502020204030204" pitchFamily="34" charset="0"/>
              <a:cs typeface="Arial" panose="020B0604020202020204" pitchFamily="34" charset="0"/>
            </a:endParaRPr>
          </a:p>
          <a:p>
            <a:pPr lvl="1">
              <a:lnSpc>
                <a:spcPct val="150000"/>
              </a:lnSpc>
              <a:spcBef>
                <a:spcPts val="600"/>
              </a:spcBef>
              <a:spcAft>
                <a:spcPts val="600"/>
              </a:spcAft>
            </a:pPr>
            <a:r>
              <a:rPr lang="de-DE" b="1" dirty="0">
                <a:solidFill>
                  <a:srgbClr val="FFFFFF"/>
                </a:solidFill>
                <a:latin typeface="Calibri" panose="020F0502020204030204" pitchFamily="34" charset="0"/>
                <a:cs typeface="Arial" panose="020B0604020202020204" pitchFamily="34" charset="0"/>
              </a:rPr>
              <a:t>B2C_</a:t>
            </a:r>
          </a:p>
          <a:p>
            <a:pPr lvl="1">
              <a:lnSpc>
                <a:spcPct val="150000"/>
              </a:lnSpc>
              <a:spcBef>
                <a:spcPts val="600"/>
              </a:spcBef>
              <a:spcAft>
                <a:spcPts val="1200"/>
              </a:spcAft>
            </a:pPr>
            <a:r>
              <a:rPr lang="de-DE" sz="2400" b="1" dirty="0">
                <a:solidFill>
                  <a:srgbClr val="FFFFFF"/>
                </a:solidFill>
                <a:latin typeface="Calibri" panose="020F0502020204030204" pitchFamily="34" charset="0"/>
                <a:cs typeface="Arial" panose="020B0604020202020204" pitchFamily="34" charset="0"/>
              </a:rPr>
              <a:t>Publikumsmessen</a:t>
            </a:r>
          </a:p>
        </p:txBody>
      </p:sp>
      <p:sp>
        <p:nvSpPr>
          <p:cNvPr id="9" name="Textfeld 8">
            <a:extLst>
              <a:ext uri="{FF2B5EF4-FFF2-40B4-BE49-F238E27FC236}">
                <a16:creationId xmlns:a16="http://schemas.microsoft.com/office/drawing/2014/main" id="{2F3B74B8-03F0-48E1-A234-29B8436F8894}"/>
              </a:ext>
            </a:extLst>
          </p:cNvPr>
          <p:cNvSpPr txBox="1"/>
          <p:nvPr/>
        </p:nvSpPr>
        <p:spPr>
          <a:xfrm>
            <a:off x="370049" y="3810549"/>
            <a:ext cx="2437317" cy="2002728"/>
          </a:xfrm>
          <a:prstGeom prst="rect">
            <a:avLst/>
          </a:prstGeom>
          <a:noFill/>
        </p:spPr>
        <p:txBody>
          <a:bodyPr wrap="square" rtlCol="0">
            <a:spAutoFit/>
          </a:bodyPr>
          <a:lstStyle/>
          <a:p>
            <a:pPr>
              <a:lnSpc>
                <a:spcPct val="150000"/>
              </a:lnSpc>
            </a:pPr>
            <a:r>
              <a:rPr lang="de-DE" sz="1200" dirty="0">
                <a:solidFill>
                  <a:srgbClr val="CB0F1E"/>
                </a:solidFill>
                <a:latin typeface="Calibri" panose="020F0502020204030204" pitchFamily="34" charset="0"/>
              </a:rPr>
              <a:t>Rufe die Website von </a:t>
            </a:r>
            <a:r>
              <a:rPr lang="de-DE" sz="1200" dirty="0" err="1">
                <a:solidFill>
                  <a:srgbClr val="CB0F1E"/>
                </a:solidFill>
                <a:latin typeface="Calibri" panose="020F0502020204030204" pitchFamily="34" charset="0"/>
                <a:hlinkClick r:id="rId2">
                  <a:extLst>
                    <a:ext uri="{A12FA001-AC4F-418D-AE19-62706E023703}">
                      <ahyp:hlinkClr xmlns:ahyp="http://schemas.microsoft.com/office/drawing/2018/hyperlinkcolor" val="tx"/>
                    </a:ext>
                  </a:extLst>
                </a:hlinkClick>
              </a:rPr>
              <a:t>Swissfairs</a:t>
            </a:r>
            <a:r>
              <a:rPr lang="de-DE" sz="1200" dirty="0">
                <a:solidFill>
                  <a:srgbClr val="CB0F1E"/>
                </a:solidFill>
                <a:latin typeface="Calibri" panose="020F0502020204030204" pitchFamily="34" charset="0"/>
              </a:rPr>
              <a:t> auf, wähle aus den </a:t>
            </a:r>
            <a:r>
              <a:rPr lang="de-DE" sz="1200" dirty="0" err="1">
                <a:solidFill>
                  <a:srgbClr val="CB0F1E"/>
                </a:solidFill>
                <a:latin typeface="Calibri" panose="020F0502020204030204" pitchFamily="34" charset="0"/>
              </a:rPr>
              <a:t>grossen</a:t>
            </a:r>
            <a:r>
              <a:rPr lang="de-DE" sz="1200" dirty="0">
                <a:solidFill>
                  <a:srgbClr val="CB0F1E"/>
                </a:solidFill>
                <a:latin typeface="Calibri" panose="020F0502020204030204" pitchFamily="34" charset="0"/>
              </a:rPr>
              <a:t> Messeplätzen Basel, Bern, Luzern, </a:t>
            </a:r>
            <a:r>
              <a:rPr lang="de-DE" sz="1200" dirty="0" err="1">
                <a:solidFill>
                  <a:srgbClr val="CB0F1E"/>
                </a:solidFill>
                <a:latin typeface="Calibri" panose="020F0502020204030204" pitchFamily="34" charset="0"/>
              </a:rPr>
              <a:t>St.Gallen</a:t>
            </a:r>
            <a:r>
              <a:rPr lang="de-DE" sz="1200" dirty="0">
                <a:solidFill>
                  <a:srgbClr val="CB0F1E"/>
                </a:solidFill>
                <a:latin typeface="Calibri" panose="020F0502020204030204" pitchFamily="34" charset="0"/>
              </a:rPr>
              <a:t> oder Zürich einen aus und kategorisiere die dort stattfindenden Messen nach der hier vorgestellten Typologie.</a:t>
            </a: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264659"/>
          </a:xfrm>
          <a:prstGeom prst="rect">
            <a:avLst/>
          </a:prstGeom>
          <a:noFill/>
        </p:spPr>
        <p:txBody>
          <a:bodyPr wrap="square" rtlCol="0">
            <a:noAutofit/>
          </a:bodyPr>
          <a:lstStyle/>
          <a:p>
            <a:r>
              <a:rPr lang="de-CH" sz="4000" b="1" dirty="0">
                <a:solidFill>
                  <a:srgbClr val="FFFFFF"/>
                </a:solidFill>
                <a:latin typeface="Calibri" panose="020F0502020204030204" pitchFamily="34" charset="0"/>
                <a:cs typeface="Arial" panose="020B0604020202020204" pitchFamily="34" charset="0"/>
              </a:rPr>
              <a:t>ÜBUNG_</a:t>
            </a:r>
          </a:p>
          <a:p>
            <a:r>
              <a:rPr lang="de-CH" sz="3600" b="1" dirty="0">
                <a:solidFill>
                  <a:srgbClr val="FFFFFF"/>
                </a:solidFill>
                <a:latin typeface="Calibri" panose="020F0502020204030204" pitchFamily="34" charset="0"/>
                <a:cs typeface="Arial" panose="020B0604020202020204" pitchFamily="34" charset="0"/>
              </a:rPr>
              <a:t>Messearten</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Grafik 10" descr="Stoppuhr">
            <a:extLst>
              <a:ext uri="{FF2B5EF4-FFF2-40B4-BE49-F238E27FC236}">
                <a16:creationId xmlns:a16="http://schemas.microsoft.com/office/drawing/2014/main" id="{ACB5679A-34FA-4B0C-A9BD-C98297413C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050" y="2875119"/>
            <a:ext cx="914400" cy="914400"/>
          </a:xfrm>
          <a:prstGeom prst="rect">
            <a:avLst/>
          </a:prstGeom>
        </p:spPr>
      </p:pic>
    </p:spTree>
    <p:extLst>
      <p:ext uri="{BB962C8B-B14F-4D97-AF65-F5344CB8AC3E}">
        <p14:creationId xmlns:p14="http://schemas.microsoft.com/office/powerpoint/2010/main" val="2183137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2807367" y="-1"/>
            <a:ext cx="9384633"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497181" y="2197768"/>
            <a:ext cx="8406049" cy="3847207"/>
          </a:xfrm>
          <a:prstGeom prst="rect">
            <a:avLst/>
          </a:prstGeom>
          <a:noFill/>
        </p:spPr>
        <p:txBody>
          <a:bodyPr wrap="square" rtlCol="0">
            <a:spAutoFit/>
          </a:bodyPr>
          <a:lstStyle/>
          <a:p>
            <a:pPr>
              <a:spcAft>
                <a:spcPts val="600"/>
              </a:spcAft>
            </a:pPr>
            <a:r>
              <a:rPr lang="de-CH" sz="3200" b="1" dirty="0">
                <a:solidFill>
                  <a:schemeClr val="bg1"/>
                </a:solidFill>
                <a:latin typeface="Calibri" panose="020F0502020204030204" pitchFamily="34" charset="0"/>
              </a:rPr>
              <a:t>5C-Modell: </a:t>
            </a:r>
            <a:r>
              <a:rPr lang="de-CH" sz="3600" b="1" dirty="0">
                <a:solidFill>
                  <a:schemeClr val="bg1"/>
                </a:solidFill>
                <a:latin typeface="Calibri" panose="020F0502020204030204" pitchFamily="34" charset="0"/>
              </a:rPr>
              <a:t>Commerce</a:t>
            </a:r>
            <a:endParaRPr lang="de-CH" sz="3200" b="1" dirty="0">
              <a:solidFill>
                <a:schemeClr val="bg1"/>
              </a:solidFill>
              <a:latin typeface="Calibri" panose="020F0502020204030204" pitchFamily="34" charset="0"/>
            </a:endParaRPr>
          </a:p>
          <a:p>
            <a:pPr>
              <a:spcAft>
                <a:spcPts val="600"/>
              </a:spcAft>
            </a:pPr>
            <a:endParaRPr lang="de-CH" sz="2000" b="1" dirty="0">
              <a:solidFill>
                <a:schemeClr val="bg1"/>
              </a:solidFill>
              <a:latin typeface="Calibri" panose="020F0502020204030204" pitchFamily="34" charset="0"/>
            </a:endParaRPr>
          </a:p>
          <a:p>
            <a:pPr marL="457200" indent="-457200">
              <a:lnSpc>
                <a:spcPct val="150000"/>
              </a:lnSpc>
              <a:buFont typeface="Mont Bold" panose="00000900000000000000" pitchFamily="50" charset="0"/>
              <a:buChar char="_"/>
            </a:pPr>
            <a:r>
              <a:rPr lang="de-DE" sz="2000" dirty="0">
                <a:solidFill>
                  <a:schemeClr val="bg1"/>
                </a:solidFill>
                <a:latin typeface="Calibri" panose="020F0502020204030204" pitchFamily="34" charset="0"/>
              </a:rPr>
              <a:t>Nischen als Wachstumstreiber</a:t>
            </a:r>
          </a:p>
          <a:p>
            <a:pPr marL="457200" indent="-457200">
              <a:lnSpc>
                <a:spcPct val="150000"/>
              </a:lnSpc>
              <a:buFont typeface="Mont Bold" panose="00000900000000000000" pitchFamily="50" charset="0"/>
              <a:buChar char="_"/>
            </a:pPr>
            <a:r>
              <a:rPr lang="de-DE" sz="2000" dirty="0">
                <a:solidFill>
                  <a:schemeClr val="bg1"/>
                </a:solidFill>
                <a:latin typeface="Calibri" panose="020F0502020204030204" pitchFamily="34" charset="0"/>
              </a:rPr>
              <a:t>Prinzip der asymmetrischen Information schwindet</a:t>
            </a:r>
          </a:p>
          <a:p>
            <a:pPr marL="457200" indent="-457200">
              <a:lnSpc>
                <a:spcPct val="150000"/>
              </a:lnSpc>
              <a:buFont typeface="Mont Bold" panose="00000900000000000000" pitchFamily="50" charset="0"/>
              <a:buChar char="_"/>
            </a:pPr>
            <a:r>
              <a:rPr lang="de-DE" sz="2000" dirty="0">
                <a:solidFill>
                  <a:schemeClr val="bg1"/>
                </a:solidFill>
                <a:latin typeface="Calibri" panose="020F0502020204030204" pitchFamily="34" charset="0"/>
              </a:rPr>
              <a:t>Absatzkanal am Ende der Wertschöpfungskette vs. Dialogplattform an ihrem Beginn</a:t>
            </a:r>
          </a:p>
          <a:p>
            <a:pPr marL="457200" indent="-457200">
              <a:lnSpc>
                <a:spcPct val="150000"/>
              </a:lnSpc>
              <a:buFont typeface="Mont Bold" panose="00000900000000000000" pitchFamily="50" charset="0"/>
              <a:buChar char="_"/>
            </a:pPr>
            <a:r>
              <a:rPr lang="de-DE" sz="2000" dirty="0">
                <a:solidFill>
                  <a:schemeClr val="bg1"/>
                </a:solidFill>
                <a:latin typeface="Calibri" panose="020F0502020204030204" pitchFamily="34" charset="0"/>
              </a:rPr>
              <a:t>Aus reinem Lead-Management wird Beziehungsmanagement.</a:t>
            </a:r>
          </a:p>
          <a:p>
            <a:pPr>
              <a:spcAft>
                <a:spcPts val="600"/>
              </a:spcAft>
            </a:pPr>
            <a:endParaRPr lang="de-CH" sz="2800" b="1" dirty="0">
              <a:solidFill>
                <a:schemeClr val="bg1"/>
              </a:solidFill>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441156" y="4267943"/>
            <a:ext cx="2244894" cy="1725729"/>
          </a:xfrm>
          <a:prstGeom prst="rect">
            <a:avLst/>
          </a:prstGeom>
          <a:noFill/>
        </p:spPr>
        <p:txBody>
          <a:bodyPr wrap="square" rtlCol="0">
            <a:spAutoFit/>
          </a:bodyPr>
          <a:lstStyle/>
          <a:p>
            <a:pPr>
              <a:lnSpc>
                <a:spcPct val="150000"/>
              </a:lnSpc>
            </a:pPr>
            <a:r>
              <a:rPr lang="de-DE" sz="1200" dirty="0">
                <a:solidFill>
                  <a:srgbClr val="C00000"/>
                </a:solidFill>
                <a:latin typeface="Calibri" panose="020F0502020204030204" pitchFamily="34" charset="0"/>
              </a:rPr>
              <a:t>Geht auf die Website der </a:t>
            </a:r>
            <a:r>
              <a:rPr lang="de-DE" sz="1200" dirty="0" err="1">
                <a:solidFill>
                  <a:srgbClr val="C00000"/>
                </a:solidFill>
                <a:latin typeface="Calibri" panose="020F0502020204030204" pitchFamily="34" charset="0"/>
                <a:hlinkClick r:id="rId2">
                  <a:extLst>
                    <a:ext uri="{A12FA001-AC4F-418D-AE19-62706E023703}">
                      <ahyp:hlinkClr xmlns:ahyp="http://schemas.microsoft.com/office/drawing/2018/hyperlinkcolor" val="tx"/>
                    </a:ext>
                  </a:extLst>
                </a:hlinkClick>
              </a:rPr>
              <a:t>Ornaris</a:t>
            </a:r>
            <a:r>
              <a:rPr lang="de-DE" sz="1200" dirty="0">
                <a:solidFill>
                  <a:srgbClr val="C00000"/>
                </a:solidFill>
                <a:latin typeface="Calibri" panose="020F0502020204030204" pitchFamily="34" charset="0"/>
                <a:hlinkClick r:id="rId3">
                  <a:extLst>
                    <a:ext uri="{A12FA001-AC4F-418D-AE19-62706E023703}">
                      <ahyp:hlinkClr xmlns:ahyp="http://schemas.microsoft.com/office/drawing/2018/hyperlinkcolor" val="tx"/>
                    </a:ext>
                  </a:extLst>
                </a:hlinkClick>
              </a:rPr>
              <a:t> </a:t>
            </a:r>
            <a:r>
              <a:rPr lang="de-DE" sz="1200" dirty="0">
                <a:solidFill>
                  <a:srgbClr val="C00000"/>
                </a:solidFill>
                <a:latin typeface="Calibri" panose="020F0502020204030204" pitchFamily="34" charset="0"/>
              </a:rPr>
              <a:t>und findet heraus, wie dort mit den Thema Commerce umgegangen wird. Welche Rolle spielt dabei die Verkaufsanbahnung?</a:t>
            </a: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264659"/>
          </a:xfrm>
          <a:prstGeom prst="rect">
            <a:avLst/>
          </a:prstGeom>
          <a:noFill/>
        </p:spPr>
        <p:txBody>
          <a:bodyPr wrap="square" rtlCol="0">
            <a:noAutofit/>
          </a:bodyPr>
          <a:lstStyle/>
          <a:p>
            <a:r>
              <a:rPr lang="de-CH" sz="4000" b="1" dirty="0">
                <a:solidFill>
                  <a:srgbClr val="FFFFFF"/>
                </a:solidFill>
                <a:latin typeface="Arial" panose="020B0604020202020204" pitchFamily="34" charset="0"/>
                <a:cs typeface="Arial" panose="020B0604020202020204" pitchFamily="34" charset="0"/>
              </a:rPr>
              <a:t>ÜBUNG</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Grafik 10" descr="Stoppuhr">
            <a:extLst>
              <a:ext uri="{FF2B5EF4-FFF2-40B4-BE49-F238E27FC236}">
                <a16:creationId xmlns:a16="http://schemas.microsoft.com/office/drawing/2014/main" id="{ACB5679A-34FA-4B0C-A9BD-C98297413C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047" y="3257291"/>
            <a:ext cx="914400" cy="914400"/>
          </a:xfrm>
          <a:prstGeom prst="rect">
            <a:avLst/>
          </a:prstGeom>
        </p:spPr>
      </p:pic>
    </p:spTree>
    <p:extLst>
      <p:ext uri="{BB962C8B-B14F-4D97-AF65-F5344CB8AC3E}">
        <p14:creationId xmlns:p14="http://schemas.microsoft.com/office/powerpoint/2010/main" val="3600990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2807367" y="-1"/>
            <a:ext cx="9384633"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497181" y="2197768"/>
            <a:ext cx="8406049" cy="3616375"/>
          </a:xfrm>
          <a:prstGeom prst="rect">
            <a:avLst/>
          </a:prstGeom>
          <a:noFill/>
        </p:spPr>
        <p:txBody>
          <a:bodyPr wrap="square" rtlCol="0">
            <a:spAutoFit/>
          </a:bodyPr>
          <a:lstStyle/>
          <a:p>
            <a:pPr>
              <a:spcAft>
                <a:spcPts val="600"/>
              </a:spcAft>
            </a:pPr>
            <a:r>
              <a:rPr lang="de-CH" sz="3200" b="1" dirty="0">
                <a:solidFill>
                  <a:schemeClr val="bg1"/>
                </a:solidFill>
                <a:latin typeface="Calibri" panose="020F0502020204030204" pitchFamily="34" charset="0"/>
              </a:rPr>
              <a:t>5C-Modell: </a:t>
            </a:r>
            <a:r>
              <a:rPr lang="de-CH" sz="3600" b="1" dirty="0">
                <a:solidFill>
                  <a:schemeClr val="bg1"/>
                </a:solidFill>
                <a:latin typeface="Calibri" panose="020F0502020204030204" pitchFamily="34" charset="0"/>
              </a:rPr>
              <a:t>Community</a:t>
            </a:r>
            <a:endParaRPr lang="de-CH" sz="3200" b="1" dirty="0">
              <a:solidFill>
                <a:schemeClr val="bg1"/>
              </a:solidFill>
              <a:latin typeface="Calibri" panose="020F0502020204030204" pitchFamily="34" charset="0"/>
            </a:endParaRPr>
          </a:p>
          <a:p>
            <a:pPr>
              <a:spcAft>
                <a:spcPts val="600"/>
              </a:spcAft>
            </a:pPr>
            <a:endParaRPr lang="de-CH" sz="2000" b="1" dirty="0">
              <a:solidFill>
                <a:schemeClr val="bg1"/>
              </a:solidFill>
              <a:latin typeface="Calibri" panose="020F0502020204030204" pitchFamily="34" charset="0"/>
            </a:endParaRPr>
          </a:p>
          <a:p>
            <a:pPr marL="457200" indent="-457200">
              <a:lnSpc>
                <a:spcPct val="150000"/>
              </a:lnSpc>
              <a:buFont typeface="Mont Bold" panose="00000900000000000000" pitchFamily="50" charset="0"/>
              <a:buChar char="_"/>
            </a:pPr>
            <a:r>
              <a:rPr lang="de-DE" dirty="0">
                <a:solidFill>
                  <a:schemeClr val="bg1"/>
                </a:solidFill>
                <a:latin typeface="Calibri" panose="020F0502020204030204" pitchFamily="34" charset="0"/>
              </a:rPr>
              <a:t>Communities verlangen nach Orchestrierung statt Manipulation</a:t>
            </a:r>
          </a:p>
          <a:p>
            <a:pPr marL="457200" indent="-457200">
              <a:lnSpc>
                <a:spcPct val="150000"/>
              </a:lnSpc>
              <a:buFont typeface="Mont Bold" panose="00000900000000000000" pitchFamily="50" charset="0"/>
              <a:buChar char="_"/>
            </a:pPr>
            <a:r>
              <a:rPr lang="de-DE" dirty="0">
                <a:solidFill>
                  <a:schemeClr val="bg1"/>
                </a:solidFill>
                <a:latin typeface="Calibri" panose="020F0502020204030204" pitchFamily="34" charset="0"/>
              </a:rPr>
              <a:t>Communities lösen konstruierte Zielgruppen ab und haben einen inneren Zusammenhalt</a:t>
            </a:r>
          </a:p>
          <a:p>
            <a:pPr marL="457200" indent="-457200">
              <a:lnSpc>
                <a:spcPct val="150000"/>
              </a:lnSpc>
              <a:buFont typeface="Mont Bold" panose="00000900000000000000" pitchFamily="50" charset="0"/>
              <a:buChar char="_"/>
            </a:pPr>
            <a:r>
              <a:rPr lang="de-DE" dirty="0">
                <a:solidFill>
                  <a:schemeClr val="bg1"/>
                </a:solidFill>
                <a:latin typeface="Calibri" panose="020F0502020204030204" pitchFamily="34" charset="0"/>
              </a:rPr>
              <a:t>Communities suchen sich Plattformen, welche die Interaktion revolutionieren</a:t>
            </a:r>
          </a:p>
          <a:p>
            <a:pPr marL="457200" indent="-457200">
              <a:lnSpc>
                <a:spcPct val="150000"/>
              </a:lnSpc>
              <a:buFont typeface="Mont Bold" panose="00000900000000000000" pitchFamily="50" charset="0"/>
              <a:buChar char="_"/>
            </a:pPr>
            <a:r>
              <a:rPr lang="de-DE" dirty="0">
                <a:solidFill>
                  <a:schemeClr val="bg1"/>
                </a:solidFill>
                <a:latin typeface="Calibri" panose="020F0502020204030204" pitchFamily="34" charset="0"/>
              </a:rPr>
              <a:t>Empfangen wird wichtiger als Senden (und das Empfangene klug interpretieren)</a:t>
            </a:r>
          </a:p>
          <a:p>
            <a:pPr>
              <a:spcAft>
                <a:spcPts val="600"/>
              </a:spcAft>
            </a:pPr>
            <a:endParaRPr lang="de-CH" sz="2800" b="1" dirty="0">
              <a:solidFill>
                <a:schemeClr val="bg1"/>
              </a:solidFill>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441156" y="4267943"/>
            <a:ext cx="2282994" cy="1731243"/>
          </a:xfrm>
          <a:prstGeom prst="rect">
            <a:avLst/>
          </a:prstGeom>
          <a:noFill/>
        </p:spPr>
        <p:txBody>
          <a:bodyPr wrap="square" rtlCol="0">
            <a:spAutoFit/>
          </a:bodyPr>
          <a:lstStyle/>
          <a:p>
            <a:pPr>
              <a:lnSpc>
                <a:spcPct val="150000"/>
              </a:lnSpc>
            </a:pPr>
            <a:r>
              <a:rPr lang="de-DE" sz="1200" dirty="0">
                <a:solidFill>
                  <a:srgbClr val="C00000"/>
                </a:solidFill>
                <a:latin typeface="Calibri" panose="020F0502020204030204" pitchFamily="34" charset="0"/>
              </a:rPr>
              <a:t>Geht auf die Website der </a:t>
            </a:r>
            <a:r>
              <a:rPr lang="de-DE" sz="1200" dirty="0" err="1">
                <a:solidFill>
                  <a:srgbClr val="C00000"/>
                </a:solidFill>
                <a:latin typeface="Calibri" panose="020F0502020204030204" pitchFamily="34" charset="0"/>
                <a:hlinkClick r:id="rId2">
                  <a:extLst>
                    <a:ext uri="{A12FA001-AC4F-418D-AE19-62706E023703}">
                      <ahyp:hlinkClr xmlns:ahyp="http://schemas.microsoft.com/office/drawing/2018/hyperlinkcolor" val="tx"/>
                    </a:ext>
                  </a:extLst>
                </a:hlinkClick>
              </a:rPr>
              <a:t>Swissmoto</a:t>
            </a:r>
            <a:r>
              <a:rPr lang="de-DE" sz="1200" dirty="0">
                <a:solidFill>
                  <a:srgbClr val="C00000"/>
                </a:solidFill>
                <a:latin typeface="Calibri" panose="020F0502020204030204" pitchFamily="34" charset="0"/>
                <a:hlinkClick r:id="rId3">
                  <a:extLst>
                    <a:ext uri="{A12FA001-AC4F-418D-AE19-62706E023703}">
                      <ahyp:hlinkClr xmlns:ahyp="http://schemas.microsoft.com/office/drawing/2018/hyperlinkcolor" val="tx"/>
                    </a:ext>
                  </a:extLst>
                </a:hlinkClick>
              </a:rPr>
              <a:t> </a:t>
            </a:r>
            <a:r>
              <a:rPr lang="de-DE" sz="1200" dirty="0">
                <a:solidFill>
                  <a:srgbClr val="C00000"/>
                </a:solidFill>
                <a:latin typeface="Calibri" panose="020F0502020204030204" pitchFamily="34" charset="0"/>
              </a:rPr>
              <a:t>und findet heraus, wie dort mit dem Thema </a:t>
            </a:r>
            <a:r>
              <a:rPr lang="de-DE" sz="1200" dirty="0" err="1">
                <a:solidFill>
                  <a:srgbClr val="C00000"/>
                </a:solidFill>
                <a:latin typeface="Calibri" panose="020F0502020204030204" pitchFamily="34" charset="0"/>
              </a:rPr>
              <a:t>Conmmunity</a:t>
            </a:r>
            <a:r>
              <a:rPr lang="de-DE" sz="1200" dirty="0">
                <a:solidFill>
                  <a:srgbClr val="C00000"/>
                </a:solidFill>
                <a:latin typeface="Calibri" panose="020F0502020204030204" pitchFamily="34" charset="0"/>
              </a:rPr>
              <a:t> umgegangen wird. Welche Rolle spielen die Besucher dabei?</a:t>
            </a: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264659"/>
          </a:xfrm>
          <a:prstGeom prst="rect">
            <a:avLst/>
          </a:prstGeom>
          <a:noFill/>
        </p:spPr>
        <p:txBody>
          <a:bodyPr wrap="square" rtlCol="0">
            <a:noAutofit/>
          </a:bodyPr>
          <a:lstStyle/>
          <a:p>
            <a:r>
              <a:rPr lang="de-CH" sz="4000" b="1" dirty="0">
                <a:solidFill>
                  <a:srgbClr val="FFFFFF"/>
                </a:solidFill>
                <a:latin typeface="Arial" panose="020B0604020202020204" pitchFamily="34" charset="0"/>
                <a:cs typeface="Arial" panose="020B0604020202020204" pitchFamily="34" charset="0"/>
              </a:rPr>
              <a:t>ÜBUNG</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Grafik 10" descr="Stoppuhr">
            <a:extLst>
              <a:ext uri="{FF2B5EF4-FFF2-40B4-BE49-F238E27FC236}">
                <a16:creationId xmlns:a16="http://schemas.microsoft.com/office/drawing/2014/main" id="{ACB5679A-34FA-4B0C-A9BD-C98297413C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047" y="3257291"/>
            <a:ext cx="914400" cy="914400"/>
          </a:xfrm>
          <a:prstGeom prst="rect">
            <a:avLst/>
          </a:prstGeom>
        </p:spPr>
      </p:pic>
    </p:spTree>
    <p:extLst>
      <p:ext uri="{BB962C8B-B14F-4D97-AF65-F5344CB8AC3E}">
        <p14:creationId xmlns:p14="http://schemas.microsoft.com/office/powerpoint/2010/main" val="885153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2807367" y="-1"/>
            <a:ext cx="9384633"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497181" y="2197768"/>
            <a:ext cx="8406049" cy="3616375"/>
          </a:xfrm>
          <a:prstGeom prst="rect">
            <a:avLst/>
          </a:prstGeom>
          <a:noFill/>
        </p:spPr>
        <p:txBody>
          <a:bodyPr wrap="square" rtlCol="0">
            <a:spAutoFit/>
          </a:bodyPr>
          <a:lstStyle/>
          <a:p>
            <a:pPr>
              <a:spcAft>
                <a:spcPts val="600"/>
              </a:spcAft>
            </a:pPr>
            <a:r>
              <a:rPr lang="de-CH" sz="3200" b="1" dirty="0">
                <a:solidFill>
                  <a:schemeClr val="bg1"/>
                </a:solidFill>
                <a:latin typeface="Calibri" panose="020F0502020204030204" pitchFamily="34" charset="0"/>
              </a:rPr>
              <a:t>5C-Modell: </a:t>
            </a:r>
            <a:r>
              <a:rPr lang="de-CH" sz="3600" b="1" dirty="0">
                <a:solidFill>
                  <a:schemeClr val="bg1"/>
                </a:solidFill>
                <a:latin typeface="Calibri" panose="020F0502020204030204" pitchFamily="34" charset="0"/>
              </a:rPr>
              <a:t>Communication</a:t>
            </a:r>
            <a:endParaRPr lang="de-CH" sz="3200" b="1" dirty="0">
              <a:solidFill>
                <a:schemeClr val="bg1"/>
              </a:solidFill>
              <a:latin typeface="Calibri" panose="020F0502020204030204" pitchFamily="34" charset="0"/>
            </a:endParaRPr>
          </a:p>
          <a:p>
            <a:pPr>
              <a:spcAft>
                <a:spcPts val="600"/>
              </a:spcAft>
            </a:pPr>
            <a:endParaRPr lang="de-CH" sz="2000" b="1" dirty="0">
              <a:solidFill>
                <a:schemeClr val="bg1"/>
              </a:solidFill>
              <a:latin typeface="Calibri" panose="020F0502020204030204" pitchFamily="34" charset="0"/>
            </a:endParaRPr>
          </a:p>
          <a:p>
            <a:pPr marL="457200" indent="-457200">
              <a:lnSpc>
                <a:spcPct val="150000"/>
              </a:lnSpc>
              <a:buFont typeface="Mont Bold" panose="00000900000000000000" pitchFamily="50" charset="0"/>
              <a:buChar char="_"/>
            </a:pPr>
            <a:r>
              <a:rPr lang="de-DE" dirty="0">
                <a:solidFill>
                  <a:schemeClr val="bg1"/>
                </a:solidFill>
                <a:latin typeface="Calibri" panose="020F0502020204030204" pitchFamily="34" charset="0"/>
              </a:rPr>
              <a:t>Ungeteilte Aufmerksamkeit für ein Thema an einem Ort zu einer Zeit</a:t>
            </a:r>
          </a:p>
          <a:p>
            <a:pPr marL="457200" indent="-457200">
              <a:lnSpc>
                <a:spcPct val="150000"/>
              </a:lnSpc>
              <a:buFont typeface="Mont Bold" panose="00000900000000000000" pitchFamily="50" charset="0"/>
              <a:buChar char="_"/>
            </a:pPr>
            <a:r>
              <a:rPr lang="de-DE" dirty="0">
                <a:solidFill>
                  <a:schemeClr val="bg1"/>
                </a:solidFill>
                <a:latin typeface="Calibri" panose="020F0502020204030204" pitchFamily="34" charset="0"/>
              </a:rPr>
              <a:t>Darüber hinaus braucht es Nachhaltigkeit als </a:t>
            </a:r>
            <a:r>
              <a:rPr lang="de-DE" dirty="0" err="1">
                <a:solidFill>
                  <a:schemeClr val="bg1"/>
                </a:solidFill>
                <a:latin typeface="Calibri" panose="020F0502020204030204" pitchFamily="34" charset="0"/>
              </a:rPr>
              <a:t>Branded</a:t>
            </a:r>
            <a:r>
              <a:rPr lang="de-DE" dirty="0">
                <a:solidFill>
                  <a:schemeClr val="bg1"/>
                </a:solidFill>
                <a:latin typeface="Calibri" panose="020F0502020204030204" pitchFamily="34" charset="0"/>
              </a:rPr>
              <a:t> Touchpoint</a:t>
            </a:r>
          </a:p>
          <a:p>
            <a:pPr marL="457200" indent="-457200">
              <a:lnSpc>
                <a:spcPct val="150000"/>
              </a:lnSpc>
              <a:buFont typeface="Mont Bold" panose="00000900000000000000" pitchFamily="50" charset="0"/>
              <a:buChar char="_"/>
            </a:pPr>
            <a:r>
              <a:rPr lang="de-DE" dirty="0">
                <a:solidFill>
                  <a:schemeClr val="bg1"/>
                </a:solidFill>
                <a:latin typeface="Calibri" panose="020F0502020204030204" pitchFamily="34" charset="0"/>
              </a:rPr>
              <a:t>Messen generieren Kommunikation: In ihnen, über sie und mit ihnen</a:t>
            </a:r>
          </a:p>
          <a:p>
            <a:pPr marL="457200" indent="-457200">
              <a:lnSpc>
                <a:spcPct val="150000"/>
              </a:lnSpc>
              <a:buFont typeface="Mont Bold" panose="00000900000000000000" pitchFamily="50" charset="0"/>
              <a:buChar char="_"/>
            </a:pPr>
            <a:r>
              <a:rPr lang="de-DE" dirty="0">
                <a:solidFill>
                  <a:schemeClr val="bg1"/>
                </a:solidFill>
                <a:latin typeface="Calibri" panose="020F0502020204030204" pitchFamily="34" charset="0"/>
              </a:rPr>
              <a:t>Themen- und Agenda-Setting bei einem breiteren Publikum</a:t>
            </a:r>
          </a:p>
          <a:p>
            <a:pPr marL="457200" indent="-457200">
              <a:lnSpc>
                <a:spcPct val="150000"/>
              </a:lnSpc>
              <a:buFont typeface="Mont Bold" panose="00000900000000000000" pitchFamily="50" charset="0"/>
              <a:buChar char="_"/>
            </a:pPr>
            <a:r>
              <a:rPr lang="de-DE" dirty="0">
                <a:solidFill>
                  <a:schemeClr val="bg1"/>
                </a:solidFill>
                <a:latin typeface="Calibri" panose="020F0502020204030204" pitchFamily="34" charset="0"/>
              </a:rPr>
              <a:t>Schwerkraft und Bedeutung in einer fragmentierten Medienlandschaft</a:t>
            </a:r>
          </a:p>
          <a:p>
            <a:pPr>
              <a:spcAft>
                <a:spcPts val="600"/>
              </a:spcAft>
            </a:pPr>
            <a:endParaRPr lang="de-CH" sz="2800" b="1" dirty="0">
              <a:solidFill>
                <a:schemeClr val="bg1"/>
              </a:solidFill>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441156" y="4267943"/>
            <a:ext cx="2244894" cy="1448730"/>
          </a:xfrm>
          <a:prstGeom prst="rect">
            <a:avLst/>
          </a:prstGeom>
          <a:noFill/>
        </p:spPr>
        <p:txBody>
          <a:bodyPr wrap="square" rtlCol="0">
            <a:spAutoFit/>
          </a:bodyPr>
          <a:lstStyle/>
          <a:p>
            <a:pPr>
              <a:lnSpc>
                <a:spcPct val="150000"/>
              </a:lnSpc>
            </a:pPr>
            <a:r>
              <a:rPr lang="de-DE" sz="1200" dirty="0">
                <a:solidFill>
                  <a:srgbClr val="C00000"/>
                </a:solidFill>
                <a:latin typeface="Calibri" panose="020F0502020204030204" pitchFamily="34" charset="0"/>
              </a:rPr>
              <a:t>Führt eine kurze Analyse über die Social-Media-Aktivitäten der BEA durch. Was fällt Euch bzgl. Reichweite, Inhalten und Interaktionen auf?</a:t>
            </a: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264659"/>
          </a:xfrm>
          <a:prstGeom prst="rect">
            <a:avLst/>
          </a:prstGeom>
          <a:noFill/>
        </p:spPr>
        <p:txBody>
          <a:bodyPr wrap="square" rtlCol="0">
            <a:noAutofit/>
          </a:bodyPr>
          <a:lstStyle/>
          <a:p>
            <a:r>
              <a:rPr lang="de-CH" sz="4000" b="1" dirty="0">
                <a:solidFill>
                  <a:srgbClr val="FFFFFF"/>
                </a:solidFill>
                <a:latin typeface="Arial" panose="020B0604020202020204" pitchFamily="34" charset="0"/>
                <a:cs typeface="Arial" panose="020B0604020202020204" pitchFamily="34" charset="0"/>
              </a:rPr>
              <a:t>ÜBUNG</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Grafik 10" descr="Stoppuhr">
            <a:extLst>
              <a:ext uri="{FF2B5EF4-FFF2-40B4-BE49-F238E27FC236}">
                <a16:creationId xmlns:a16="http://schemas.microsoft.com/office/drawing/2014/main" id="{ACB5679A-34FA-4B0C-A9BD-C98297413C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047" y="3257291"/>
            <a:ext cx="914400" cy="914400"/>
          </a:xfrm>
          <a:prstGeom prst="rect">
            <a:avLst/>
          </a:prstGeom>
        </p:spPr>
      </p:pic>
    </p:spTree>
    <p:extLst>
      <p:ext uri="{BB962C8B-B14F-4D97-AF65-F5344CB8AC3E}">
        <p14:creationId xmlns:p14="http://schemas.microsoft.com/office/powerpoint/2010/main" val="2996157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2807367" y="-1"/>
            <a:ext cx="9384633"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497181" y="2197768"/>
            <a:ext cx="8406049" cy="3377848"/>
          </a:xfrm>
          <a:prstGeom prst="rect">
            <a:avLst/>
          </a:prstGeom>
          <a:noFill/>
        </p:spPr>
        <p:txBody>
          <a:bodyPr wrap="square" rtlCol="0">
            <a:spAutoFit/>
          </a:bodyPr>
          <a:lstStyle/>
          <a:p>
            <a:pPr>
              <a:spcAft>
                <a:spcPts val="600"/>
              </a:spcAft>
            </a:pPr>
            <a:r>
              <a:rPr lang="de-CH" sz="3200" b="1" dirty="0">
                <a:solidFill>
                  <a:schemeClr val="bg1"/>
                </a:solidFill>
                <a:latin typeface="Calibri" panose="020F0502020204030204" pitchFamily="34" charset="0"/>
              </a:rPr>
              <a:t>5C-Modell: </a:t>
            </a:r>
            <a:r>
              <a:rPr lang="de-CH" sz="3600" b="1" dirty="0" err="1">
                <a:solidFill>
                  <a:schemeClr val="bg1"/>
                </a:solidFill>
                <a:latin typeface="Calibri" panose="020F0502020204030204" pitchFamily="34" charset="0"/>
              </a:rPr>
              <a:t>Context</a:t>
            </a:r>
            <a:endParaRPr lang="de-CH" sz="3200" b="1" dirty="0">
              <a:solidFill>
                <a:schemeClr val="bg1"/>
              </a:solidFill>
              <a:latin typeface="Calibri" panose="020F0502020204030204" pitchFamily="34" charset="0"/>
            </a:endParaRPr>
          </a:p>
          <a:p>
            <a:pPr>
              <a:spcAft>
                <a:spcPts val="600"/>
              </a:spcAft>
            </a:pPr>
            <a:endParaRPr lang="de-CH" sz="2000" b="1" dirty="0">
              <a:solidFill>
                <a:schemeClr val="bg1"/>
              </a:solidFill>
              <a:latin typeface="Calibri" panose="020F0502020204030204" pitchFamily="34" charset="0"/>
            </a:endParaRPr>
          </a:p>
          <a:p>
            <a:pPr marL="457200" indent="-457200">
              <a:lnSpc>
                <a:spcPct val="150000"/>
              </a:lnSpc>
              <a:buFont typeface="Mont Bold" panose="00000900000000000000" pitchFamily="50" charset="0"/>
              <a:buChar char="_"/>
            </a:pPr>
            <a:r>
              <a:rPr lang="de-DE" sz="2000" dirty="0">
                <a:solidFill>
                  <a:schemeClr val="bg1"/>
                </a:solidFill>
                <a:latin typeface="Calibri" panose="020F0502020204030204" pitchFamily="34" charset="0"/>
              </a:rPr>
              <a:t>Messen schaffen orchestrierte Resonanz</a:t>
            </a:r>
          </a:p>
          <a:p>
            <a:pPr marL="457200" indent="-457200">
              <a:lnSpc>
                <a:spcPct val="150000"/>
              </a:lnSpc>
              <a:buFont typeface="Mont Bold" panose="00000900000000000000" pitchFamily="50" charset="0"/>
              <a:buChar char="_"/>
            </a:pPr>
            <a:r>
              <a:rPr lang="de-DE" sz="2000" dirty="0">
                <a:solidFill>
                  <a:schemeClr val="bg1"/>
                </a:solidFill>
                <a:latin typeface="Calibri" panose="020F0502020204030204" pitchFamily="34" charset="0"/>
              </a:rPr>
              <a:t>Vielfältige Wechselwirkungen zwischen Messen und ihrem Umfeld</a:t>
            </a:r>
          </a:p>
          <a:p>
            <a:pPr marL="457200" indent="-457200">
              <a:lnSpc>
                <a:spcPct val="150000"/>
              </a:lnSpc>
              <a:buFont typeface="Mont Bold" panose="00000900000000000000" pitchFamily="50" charset="0"/>
              <a:buChar char="_"/>
            </a:pPr>
            <a:r>
              <a:rPr lang="de-DE" sz="2000" dirty="0">
                <a:solidFill>
                  <a:schemeClr val="bg1"/>
                </a:solidFill>
                <a:latin typeface="Calibri" panose="020F0502020204030204" pitchFamily="34" charset="0"/>
              </a:rPr>
              <a:t>Der </a:t>
            </a:r>
            <a:r>
              <a:rPr lang="de-DE" sz="2000" dirty="0" err="1">
                <a:solidFill>
                  <a:schemeClr val="bg1"/>
                </a:solidFill>
                <a:latin typeface="Calibri" panose="020F0502020204030204" pitchFamily="34" charset="0"/>
              </a:rPr>
              <a:t>Context</a:t>
            </a:r>
            <a:r>
              <a:rPr lang="de-DE" sz="2000" dirty="0">
                <a:solidFill>
                  <a:schemeClr val="bg1"/>
                </a:solidFill>
                <a:latin typeface="Calibri" panose="020F0502020204030204" pitchFamily="34" charset="0"/>
              </a:rPr>
              <a:t> verleiht einer Messe Relevanz: DIE Messe wird zu UNSERER Messe</a:t>
            </a:r>
          </a:p>
          <a:p>
            <a:pPr marL="457200" indent="-457200">
              <a:lnSpc>
                <a:spcPct val="150000"/>
              </a:lnSpc>
              <a:buFont typeface="Mont Bold" panose="00000900000000000000" pitchFamily="50" charset="0"/>
              <a:buChar char="_"/>
            </a:pPr>
            <a:r>
              <a:rPr lang="de-DE" sz="2000" dirty="0">
                <a:solidFill>
                  <a:schemeClr val="bg1"/>
                </a:solidFill>
                <a:latin typeface="Calibri" panose="020F0502020204030204" pitchFamily="34" charset="0"/>
              </a:rPr>
              <a:t>Erst der </a:t>
            </a:r>
            <a:r>
              <a:rPr lang="de-DE" sz="2000" dirty="0" err="1">
                <a:solidFill>
                  <a:schemeClr val="bg1"/>
                </a:solidFill>
                <a:latin typeface="Calibri" panose="020F0502020204030204" pitchFamily="34" charset="0"/>
              </a:rPr>
              <a:t>Context</a:t>
            </a:r>
            <a:r>
              <a:rPr lang="de-DE" sz="2000" dirty="0">
                <a:solidFill>
                  <a:schemeClr val="bg1"/>
                </a:solidFill>
                <a:latin typeface="Calibri" panose="020F0502020204030204" pitchFamily="34" charset="0"/>
              </a:rPr>
              <a:t> macht aus Messehallen eine Plattform.</a:t>
            </a:r>
          </a:p>
        </p:txBody>
      </p:sp>
      <p:sp>
        <p:nvSpPr>
          <p:cNvPr id="9" name="Textfeld 8">
            <a:extLst>
              <a:ext uri="{FF2B5EF4-FFF2-40B4-BE49-F238E27FC236}">
                <a16:creationId xmlns:a16="http://schemas.microsoft.com/office/drawing/2014/main" id="{2F3B74B8-03F0-48E1-A234-29B8436F8894}"/>
              </a:ext>
            </a:extLst>
          </p:cNvPr>
          <p:cNvSpPr txBox="1"/>
          <p:nvPr/>
        </p:nvSpPr>
        <p:spPr>
          <a:xfrm>
            <a:off x="441156" y="4267943"/>
            <a:ext cx="2244894" cy="1454244"/>
          </a:xfrm>
          <a:prstGeom prst="rect">
            <a:avLst/>
          </a:prstGeom>
          <a:noFill/>
        </p:spPr>
        <p:txBody>
          <a:bodyPr wrap="square" rtlCol="0">
            <a:spAutoFit/>
          </a:bodyPr>
          <a:lstStyle/>
          <a:p>
            <a:pPr>
              <a:lnSpc>
                <a:spcPct val="150000"/>
              </a:lnSpc>
            </a:pPr>
            <a:r>
              <a:rPr lang="de-DE" sz="1200" dirty="0">
                <a:solidFill>
                  <a:srgbClr val="C00000"/>
                </a:solidFill>
                <a:latin typeface="Calibri" panose="020F0502020204030204" pitchFamily="34" charset="0"/>
              </a:rPr>
              <a:t>Führt eine Google-Suche zum Stichwort „</a:t>
            </a:r>
            <a:r>
              <a:rPr lang="de-DE" sz="1200" dirty="0" err="1">
                <a:solidFill>
                  <a:srgbClr val="C00000"/>
                </a:solidFill>
                <a:latin typeface="Calibri" panose="020F0502020204030204" pitchFamily="34" charset="0"/>
              </a:rPr>
              <a:t>Olma</a:t>
            </a:r>
            <a:r>
              <a:rPr lang="de-DE" sz="1200" dirty="0">
                <a:solidFill>
                  <a:srgbClr val="C00000"/>
                </a:solidFill>
                <a:latin typeface="Calibri" panose="020F0502020204030204" pitchFamily="34" charset="0"/>
              </a:rPr>
              <a:t>“ durch. Welchen Rolle spielt die </a:t>
            </a:r>
            <a:r>
              <a:rPr lang="de-DE" sz="1200" dirty="0" err="1">
                <a:solidFill>
                  <a:srgbClr val="C00000"/>
                </a:solidFill>
                <a:latin typeface="Calibri" panose="020F0502020204030204" pitchFamily="34" charset="0"/>
              </a:rPr>
              <a:t>Olma</a:t>
            </a:r>
            <a:r>
              <a:rPr lang="de-DE" sz="1200" dirty="0">
                <a:solidFill>
                  <a:srgbClr val="C00000"/>
                </a:solidFill>
                <a:latin typeface="Calibri" panose="020F0502020204030204" pitchFamily="34" charset="0"/>
              </a:rPr>
              <a:t> in der Öffentlichkeit (regional/schweizweit)?</a:t>
            </a: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264659"/>
          </a:xfrm>
          <a:prstGeom prst="rect">
            <a:avLst/>
          </a:prstGeom>
          <a:noFill/>
        </p:spPr>
        <p:txBody>
          <a:bodyPr wrap="square" rtlCol="0">
            <a:noAutofit/>
          </a:bodyPr>
          <a:lstStyle/>
          <a:p>
            <a:r>
              <a:rPr lang="de-CH" sz="4000" b="1" dirty="0">
                <a:solidFill>
                  <a:srgbClr val="FFFFFF"/>
                </a:solidFill>
                <a:latin typeface="Arial" panose="020B0604020202020204" pitchFamily="34" charset="0"/>
                <a:cs typeface="Arial" panose="020B0604020202020204" pitchFamily="34" charset="0"/>
              </a:rPr>
              <a:t>ÜBUNG</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11" name="Grafik 10" descr="Stoppuhr">
            <a:extLst>
              <a:ext uri="{FF2B5EF4-FFF2-40B4-BE49-F238E27FC236}">
                <a16:creationId xmlns:a16="http://schemas.microsoft.com/office/drawing/2014/main" id="{ACB5679A-34FA-4B0C-A9BD-C98297413C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1047" y="3257291"/>
            <a:ext cx="914400" cy="914400"/>
          </a:xfrm>
          <a:prstGeom prst="rect">
            <a:avLst/>
          </a:prstGeom>
        </p:spPr>
      </p:pic>
    </p:spTree>
    <p:extLst>
      <p:ext uri="{BB962C8B-B14F-4D97-AF65-F5344CB8AC3E}">
        <p14:creationId xmlns:p14="http://schemas.microsoft.com/office/powerpoint/2010/main" val="1220359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5C-Modell:</a:t>
            </a:r>
          </a:p>
          <a:p>
            <a:r>
              <a:rPr lang="de-CH" sz="4000" b="1" dirty="0">
                <a:solidFill>
                  <a:srgbClr val="CB0F1E"/>
                </a:solidFill>
                <a:latin typeface="Calibri" panose="020F0502020204030204" pitchFamily="34" charset="0"/>
                <a:cs typeface="Arial" panose="020B0604020202020204" pitchFamily="34" charset="0"/>
              </a:rPr>
              <a:t>Zusammenfassung</a:t>
            </a: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90" y="2023136"/>
            <a:ext cx="8253166" cy="3847207"/>
          </a:xfrm>
          <a:prstGeom prst="rect">
            <a:avLst/>
          </a:prstGeom>
          <a:noFill/>
        </p:spPr>
        <p:txBody>
          <a:bodyPr wrap="square" rtlCol="0">
            <a:spAutoFit/>
          </a:bodyPr>
          <a:lstStyle/>
          <a:p>
            <a:pPr>
              <a:lnSpc>
                <a:spcPct val="150000"/>
              </a:lnSpc>
            </a:pPr>
            <a:r>
              <a:rPr lang="de-DE" sz="1600" dirty="0">
                <a:latin typeface="Calibri" panose="020F0502020204030204" pitchFamily="34" charset="0"/>
              </a:rPr>
              <a:t>Die Rolle von Messen - vor allem im Rahmen des „Performance Marketing“ in einer digitalisierten Welt - geht weit über die klassische Verkaufsförderung hinaus.</a:t>
            </a:r>
          </a:p>
          <a:p>
            <a:pPr>
              <a:lnSpc>
                <a:spcPct val="150000"/>
              </a:lnSpc>
            </a:pPr>
            <a:endParaRPr lang="de-DE" sz="1400" dirty="0">
              <a:latin typeface="Calibri" panose="020F0502020204030204" pitchFamily="34" charset="0"/>
            </a:endParaRPr>
          </a:p>
          <a:p>
            <a:pPr marL="457200" indent="-457200">
              <a:lnSpc>
                <a:spcPct val="150000"/>
              </a:lnSpc>
              <a:buFont typeface="Mont Bold" panose="00000900000000000000" pitchFamily="50" charset="0"/>
              <a:buChar char="_"/>
            </a:pPr>
            <a:r>
              <a:rPr lang="de-DE" dirty="0">
                <a:solidFill>
                  <a:srgbClr val="C00000"/>
                </a:solidFill>
                <a:latin typeface="Calibri" panose="020F0502020204030204" pitchFamily="34" charset="0"/>
              </a:rPr>
              <a:t>Generierung und Distribution von Content,</a:t>
            </a:r>
          </a:p>
          <a:p>
            <a:pPr marL="457200" indent="-457200">
              <a:lnSpc>
                <a:spcPct val="150000"/>
              </a:lnSpc>
              <a:buFont typeface="Mont Bold" panose="00000900000000000000" pitchFamily="50" charset="0"/>
              <a:buChar char="_"/>
            </a:pPr>
            <a:r>
              <a:rPr lang="de-DE" dirty="0">
                <a:solidFill>
                  <a:srgbClr val="C00000"/>
                </a:solidFill>
                <a:latin typeface="Calibri" panose="020F0502020204030204" pitchFamily="34" charset="0"/>
              </a:rPr>
              <a:t>Orchestrierung von Communities,</a:t>
            </a:r>
          </a:p>
          <a:p>
            <a:pPr marL="457200" indent="-457200">
              <a:lnSpc>
                <a:spcPct val="150000"/>
              </a:lnSpc>
              <a:buFont typeface="Mont Bold" panose="00000900000000000000" pitchFamily="50" charset="0"/>
              <a:buChar char="_"/>
            </a:pPr>
            <a:r>
              <a:rPr lang="de-DE" dirty="0">
                <a:solidFill>
                  <a:srgbClr val="C00000"/>
                </a:solidFill>
                <a:latin typeface="Calibri" panose="020F0502020204030204" pitchFamily="34" charset="0"/>
              </a:rPr>
              <a:t>Kommunikation als bidirektionale Konversation und</a:t>
            </a:r>
          </a:p>
          <a:p>
            <a:pPr marL="457200" indent="-457200">
              <a:lnSpc>
                <a:spcPct val="150000"/>
              </a:lnSpc>
              <a:buFont typeface="Mont Bold" panose="00000900000000000000" pitchFamily="50" charset="0"/>
              <a:buChar char="_"/>
            </a:pPr>
            <a:r>
              <a:rPr lang="de-DE" dirty="0">
                <a:solidFill>
                  <a:srgbClr val="C00000"/>
                </a:solidFill>
                <a:latin typeface="Calibri" panose="020F0502020204030204" pitchFamily="34" charset="0"/>
              </a:rPr>
              <a:t>Schaffung von Relevanz im Kontext</a:t>
            </a:r>
          </a:p>
          <a:p>
            <a:pPr>
              <a:lnSpc>
                <a:spcPct val="150000"/>
              </a:lnSpc>
            </a:pPr>
            <a:endParaRPr lang="de-DE" sz="1400" dirty="0">
              <a:latin typeface="Calibri" panose="020F0502020204030204" pitchFamily="34" charset="0"/>
            </a:endParaRPr>
          </a:p>
          <a:p>
            <a:pPr>
              <a:lnSpc>
                <a:spcPct val="150000"/>
              </a:lnSpc>
            </a:pPr>
            <a:r>
              <a:rPr lang="de-DE" sz="1600" dirty="0">
                <a:latin typeface="Calibri" panose="020F0502020204030204" pitchFamily="34" charset="0"/>
              </a:rPr>
              <a:t>sind - für Veranstalter wie auch für die </a:t>
            </a:r>
            <a:r>
              <a:rPr lang="de-DE" sz="1600" dirty="0" err="1">
                <a:latin typeface="Calibri" panose="020F0502020204030204" pitchFamily="34" charset="0"/>
              </a:rPr>
              <a:t>Audience</a:t>
            </a:r>
            <a:r>
              <a:rPr lang="de-DE" sz="1600" dirty="0">
                <a:latin typeface="Calibri" panose="020F0502020204030204" pitchFamily="34" charset="0"/>
              </a:rPr>
              <a:t> - </a:t>
            </a:r>
            <a:r>
              <a:rPr lang="de-DE" sz="1600" dirty="0" err="1">
                <a:latin typeface="Calibri" panose="020F0502020204030204" pitchFamily="34" charset="0"/>
              </a:rPr>
              <a:t>massgebliche</a:t>
            </a:r>
            <a:r>
              <a:rPr lang="de-DE" sz="1600" dirty="0">
                <a:latin typeface="Calibri" panose="020F0502020204030204" pitchFamily="34" charset="0"/>
              </a:rPr>
              <a:t> Elemente einer Erfolg versprechenden Nutzung von Messen, Ausstellungen und Live-Marketing.</a:t>
            </a:r>
          </a:p>
        </p:txBody>
      </p:sp>
    </p:spTree>
    <p:extLst>
      <p:ext uri="{BB962C8B-B14F-4D97-AF65-F5344CB8AC3E}">
        <p14:creationId xmlns:p14="http://schemas.microsoft.com/office/powerpoint/2010/main" val="1379828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944B8-1F5D-4284-9E7D-F0CE4E5F30AC}"/>
              </a:ext>
            </a:extLst>
          </p:cNvPr>
          <p:cNvSpPr>
            <a:spLocks noGrp="1"/>
          </p:cNvSpPr>
          <p:nvPr>
            <p:ph type="ctrTitle"/>
          </p:nvPr>
        </p:nvSpPr>
        <p:spPr>
          <a:xfrm>
            <a:off x="6865619" y="1913637"/>
            <a:ext cx="4344603" cy="2387600"/>
          </a:xfrm>
        </p:spPr>
        <p:txBody>
          <a:bodyPr>
            <a:normAutofit/>
          </a:bodyPr>
          <a:lstStyle/>
          <a:p>
            <a:pPr algn="r"/>
            <a:r>
              <a:rPr lang="de-CH" sz="4400" b="1" dirty="0">
                <a:latin typeface="Calibri" panose="020F0502020204030204" pitchFamily="34" charset="0"/>
              </a:rPr>
              <a:t>Glossar</a:t>
            </a:r>
          </a:p>
        </p:txBody>
      </p:sp>
      <p:sp>
        <p:nvSpPr>
          <p:cNvPr id="3" name="Untertitel 2">
            <a:extLst>
              <a:ext uri="{FF2B5EF4-FFF2-40B4-BE49-F238E27FC236}">
                <a16:creationId xmlns:a16="http://schemas.microsoft.com/office/drawing/2014/main" id="{B396D917-1821-4045-8162-9AF96CEC0A08}"/>
              </a:ext>
            </a:extLst>
          </p:cNvPr>
          <p:cNvSpPr>
            <a:spLocks noGrp="1"/>
          </p:cNvSpPr>
          <p:nvPr>
            <p:ph type="subTitle" idx="1"/>
          </p:nvPr>
        </p:nvSpPr>
        <p:spPr>
          <a:xfrm>
            <a:off x="6430077" y="4301237"/>
            <a:ext cx="5761923" cy="2124998"/>
          </a:xfrm>
        </p:spPr>
        <p:txBody>
          <a:bodyPr anchor="b">
            <a:normAutofit/>
          </a:bodyPr>
          <a:lstStyle/>
          <a:p>
            <a:pPr algn="l">
              <a:lnSpc>
                <a:spcPct val="150000"/>
              </a:lnSpc>
            </a:pPr>
            <a:r>
              <a:rPr lang="de-DE" sz="2000" dirty="0">
                <a:latin typeface="Calibri" panose="020F0502020204030204" pitchFamily="34" charset="0"/>
              </a:rPr>
              <a:t>Hier haben wir Begriffe aus dem Messewesen zusammengefasst und erklärt.</a:t>
            </a:r>
          </a:p>
          <a:p>
            <a:pPr algn="r">
              <a:lnSpc>
                <a:spcPct val="120000"/>
              </a:lnSpc>
            </a:pPr>
            <a:endParaRPr lang="de-CH" sz="1000" dirty="0">
              <a:latin typeface="Calibri" panose="020F0502020204030204" pitchFamily="34" charset="0"/>
            </a:endParaRPr>
          </a:p>
          <a:p>
            <a:pPr algn="r">
              <a:lnSpc>
                <a:spcPct val="120000"/>
              </a:lnSpc>
            </a:pPr>
            <a:endParaRPr lang="de-CH" sz="1000" dirty="0">
              <a:latin typeface="Calibri" panose="020F0502020204030204" pitchFamily="34" charset="0"/>
            </a:endParaRPr>
          </a:p>
        </p:txBody>
      </p:sp>
      <p:sp>
        <p:nvSpPr>
          <p:cNvPr id="4" name="Rechteck 3">
            <a:extLst>
              <a:ext uri="{FF2B5EF4-FFF2-40B4-BE49-F238E27FC236}">
                <a16:creationId xmlns:a16="http://schemas.microsoft.com/office/drawing/2014/main" id="{38303A89-39E1-4074-B751-CBF20487DF5B}"/>
              </a:ext>
            </a:extLst>
          </p:cNvPr>
          <p:cNvSpPr/>
          <p:nvPr/>
        </p:nvSpPr>
        <p:spPr>
          <a:xfrm>
            <a:off x="-3171825" y="-116183"/>
            <a:ext cx="14601825" cy="7090365"/>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0548994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4074192"/>
          </a:xfrm>
          <a:prstGeom prst="rect">
            <a:avLst/>
          </a:prstGeom>
          <a:noFill/>
        </p:spPr>
        <p:txBody>
          <a:bodyPr wrap="square" rtlCol="0">
            <a:spAutoFit/>
          </a:bodyPr>
          <a:lstStyle/>
          <a:p>
            <a:pPr>
              <a:lnSpc>
                <a:spcPct val="150000"/>
              </a:lnSpc>
            </a:pPr>
            <a:r>
              <a:rPr lang="de-DE" sz="2400" b="1" dirty="0">
                <a:solidFill>
                  <a:srgbClr val="CB0F1E"/>
                </a:solidFill>
                <a:latin typeface="Calibri" panose="020F0502020204030204" pitchFamily="34" charset="0"/>
              </a:rPr>
              <a:t>Akkreditierung</a:t>
            </a:r>
            <a:br>
              <a:rPr lang="de-DE" dirty="0">
                <a:latin typeface="Calibri" panose="020F0502020204030204" pitchFamily="34" charset="0"/>
              </a:rPr>
            </a:br>
            <a:r>
              <a:rPr lang="de-DE" dirty="0">
                <a:latin typeface="Calibri" panose="020F0502020204030204" pitchFamily="34" charset="0"/>
              </a:rPr>
              <a:t>Spezieller Registrierungsprozess für Journalisten, die oftmals einen kostenlosen oder privilegierten Zugang zu Messen, sowie besondere Serviceleistungen erhalten.</a:t>
            </a:r>
          </a:p>
          <a:p>
            <a:pPr>
              <a:lnSpc>
                <a:spcPct val="150000"/>
              </a:lnSpc>
            </a:pPr>
            <a:endParaRPr lang="de-DE" dirty="0">
              <a:latin typeface="Calibri" panose="020F0502020204030204" pitchFamily="34" charset="0"/>
            </a:endParaRPr>
          </a:p>
          <a:p>
            <a:pPr>
              <a:lnSpc>
                <a:spcPct val="150000"/>
              </a:lnSpc>
            </a:pPr>
            <a:r>
              <a:rPr lang="de-DE" sz="2400" b="1" dirty="0" err="1">
                <a:solidFill>
                  <a:srgbClr val="CB0F1E"/>
                </a:solidFill>
                <a:latin typeface="Calibri" panose="020F0502020204030204" pitchFamily="34" charset="0"/>
              </a:rPr>
              <a:t>Aufplanung</a:t>
            </a:r>
            <a:br>
              <a:rPr lang="de-DE" dirty="0">
                <a:latin typeface="Calibri" panose="020F0502020204030204" pitchFamily="34" charset="0"/>
              </a:rPr>
            </a:br>
            <a:r>
              <a:rPr lang="de-DE" dirty="0">
                <a:latin typeface="Calibri" panose="020F0502020204030204" pitchFamily="34" charset="0"/>
              </a:rPr>
              <a:t>Gliederung der Ausstellungsfläche in Hallen oder auf dem Freigelände, aus der hervorgeht, welcher Stand sich an welcher Stelle befindet. Die </a:t>
            </a:r>
            <a:r>
              <a:rPr lang="de-DE" dirty="0" err="1">
                <a:latin typeface="Calibri" panose="020F0502020204030204" pitchFamily="34" charset="0"/>
              </a:rPr>
              <a:t>Aufplanung</a:t>
            </a:r>
            <a:r>
              <a:rPr lang="de-DE" dirty="0">
                <a:latin typeface="Calibri" panose="020F0502020204030204" pitchFamily="34" charset="0"/>
              </a:rPr>
              <a:t> berücksichtigt </a:t>
            </a:r>
            <a:r>
              <a:rPr lang="de-DE" dirty="0" err="1">
                <a:latin typeface="Calibri" panose="020F0502020204030204" pitchFamily="34" charset="0"/>
              </a:rPr>
              <a:t>ausserdem</a:t>
            </a:r>
            <a:r>
              <a:rPr lang="de-DE" dirty="0">
                <a:latin typeface="Calibri" panose="020F0502020204030204" pitchFamily="34" charset="0"/>
              </a:rPr>
              <a:t> Besucherströme, Fluchtwege und oftmals eine gewollte Dramaturgie innerhalb einer Messe.</a:t>
            </a: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A</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277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4074192"/>
          </a:xfrm>
          <a:prstGeom prst="rect">
            <a:avLst/>
          </a:prstGeom>
          <a:noFill/>
        </p:spPr>
        <p:txBody>
          <a:bodyPr wrap="square" rtlCol="0">
            <a:spAutoFit/>
          </a:bodyPr>
          <a:lstStyle/>
          <a:p>
            <a:pPr>
              <a:lnSpc>
                <a:spcPct val="150000"/>
              </a:lnSpc>
            </a:pPr>
            <a:r>
              <a:rPr lang="de-DE" sz="2400" b="1" dirty="0">
                <a:solidFill>
                  <a:srgbClr val="CB0F1E"/>
                </a:solidFill>
                <a:latin typeface="Calibri" panose="020F0502020204030204" pitchFamily="34" charset="0"/>
              </a:rPr>
              <a:t>Ausstellerbefragung</a:t>
            </a:r>
            <a:br>
              <a:rPr lang="de-DE" sz="2000" dirty="0">
                <a:latin typeface="Calibri" panose="020F0502020204030204" pitchFamily="34" charset="0"/>
              </a:rPr>
            </a:br>
            <a:r>
              <a:rPr lang="de-DE" dirty="0">
                <a:latin typeface="Calibri" panose="020F0502020204030204" pitchFamily="34" charset="0"/>
              </a:rPr>
              <a:t>Vom Veranstalter durchgeführte persönliche, schriftliche oder Online-Befragung, um Rückschlüsse auf die Zufriedenheit der Aussteller mit verschiedenen Aspekten der Messe ziehen zu können.</a:t>
            </a:r>
          </a:p>
          <a:p>
            <a:pPr>
              <a:lnSpc>
                <a:spcPct val="150000"/>
              </a:lnSpc>
            </a:pPr>
            <a:endParaRPr lang="de-DE" dirty="0">
              <a:latin typeface="Calibri" panose="020F0502020204030204" pitchFamily="34" charset="0"/>
            </a:endParaRPr>
          </a:p>
          <a:p>
            <a:pPr>
              <a:lnSpc>
                <a:spcPct val="150000"/>
              </a:lnSpc>
            </a:pPr>
            <a:r>
              <a:rPr lang="de-DE" sz="2400" b="1" dirty="0">
                <a:solidFill>
                  <a:srgbClr val="CB0F1E"/>
                </a:solidFill>
                <a:latin typeface="Calibri" panose="020F0502020204030204" pitchFamily="34" charset="0"/>
              </a:rPr>
              <a:t>Ausstellerhandbuch</a:t>
            </a:r>
            <a:br>
              <a:rPr lang="de-DE" sz="2000" dirty="0">
                <a:latin typeface="Calibri" panose="020F0502020204030204" pitchFamily="34" charset="0"/>
              </a:rPr>
            </a:br>
            <a:r>
              <a:rPr lang="de-DE" dirty="0">
                <a:latin typeface="Calibri" panose="020F0502020204030204" pitchFamily="34" charset="0"/>
              </a:rPr>
              <a:t>Verzeichnis über die vom Veranstalter zur Verfügung gestellten Dienstleistungen, meist mit Bestellmöglichkeit. Heute oft in Form eines Online-Tools, manchmal auch in gedruckter Form oder als PDF.</a:t>
            </a:r>
            <a:endParaRPr lang="de-DE" sz="2000" dirty="0">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A</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1903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3658694"/>
          </a:xfrm>
          <a:prstGeom prst="rect">
            <a:avLst/>
          </a:prstGeom>
          <a:noFill/>
        </p:spPr>
        <p:txBody>
          <a:bodyPr wrap="square" rtlCol="0">
            <a:spAutoFit/>
          </a:bodyPr>
          <a:lstStyle/>
          <a:p>
            <a:pPr>
              <a:lnSpc>
                <a:spcPct val="150000"/>
              </a:lnSpc>
            </a:pPr>
            <a:r>
              <a:rPr lang="de-DE" sz="2400" b="1" dirty="0">
                <a:solidFill>
                  <a:srgbClr val="C00000"/>
                </a:solidFill>
                <a:latin typeface="Calibri" panose="020F0502020204030204" pitchFamily="34" charset="0"/>
              </a:rPr>
              <a:t>Ausstellerstruktur</a:t>
            </a:r>
            <a:br>
              <a:rPr lang="de-DE" sz="2400" dirty="0"/>
            </a:br>
            <a:r>
              <a:rPr lang="de-DE" dirty="0">
                <a:latin typeface="Calibri" panose="020F0502020204030204" pitchFamily="34" charset="0"/>
              </a:rPr>
              <a:t>Gesamtheit der ausstellenden Unternehmen und Organisationen, oft gegliedert nach bestimmten Kriterien wie Lieferkette, Branchenzugehörigkeit, etc. Oft kann die </a:t>
            </a:r>
            <a:r>
              <a:rPr lang="de-DE" dirty="0" err="1">
                <a:latin typeface="Calibri" panose="020F0502020204030204" pitchFamily="34" charset="0"/>
              </a:rPr>
              <a:t>Ausstellerschaft</a:t>
            </a:r>
            <a:r>
              <a:rPr lang="de-DE" dirty="0">
                <a:latin typeface="Calibri" panose="020F0502020204030204" pitchFamily="34" charset="0"/>
              </a:rPr>
              <a:t> einer Messe nach verschiedenen Kriterien durchsucht werden.</a:t>
            </a:r>
          </a:p>
          <a:p>
            <a:pPr>
              <a:lnSpc>
                <a:spcPct val="150000"/>
              </a:lnSpc>
            </a:pPr>
            <a:endParaRPr lang="de-DE" dirty="0">
              <a:latin typeface="Calibri" panose="020F0502020204030204" pitchFamily="34" charset="0"/>
            </a:endParaRPr>
          </a:p>
          <a:p>
            <a:pPr>
              <a:lnSpc>
                <a:spcPct val="150000"/>
              </a:lnSpc>
            </a:pPr>
            <a:r>
              <a:rPr lang="de-DE" sz="2400" b="1" dirty="0">
                <a:solidFill>
                  <a:srgbClr val="C00000"/>
                </a:solidFill>
                <a:latin typeface="Calibri" panose="020F0502020204030204" pitchFamily="34" charset="0"/>
              </a:rPr>
              <a:t>Ausstellerverzeichnis</a:t>
            </a:r>
            <a:br>
              <a:rPr lang="de-DE" sz="2400" dirty="0"/>
            </a:br>
            <a:r>
              <a:rPr lang="de-DE" dirty="0">
                <a:latin typeface="Calibri" panose="020F0502020204030204" pitchFamily="34" charset="0"/>
              </a:rPr>
              <a:t>Liste der auf einer Messe vertretenen Aussteller, die digital oder gedruckt vorliegen kann. Oft ist dieses Verzeichnis um das Angebot der Aussteller ergänzt.</a:t>
            </a:r>
            <a:endParaRPr lang="de-DE" sz="2400" dirty="0">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A</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923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3797193"/>
          </a:xfrm>
          <a:prstGeom prst="rect">
            <a:avLst/>
          </a:prstGeom>
          <a:noFill/>
        </p:spPr>
        <p:txBody>
          <a:bodyPr wrap="square" rtlCol="0">
            <a:spAutoFit/>
          </a:bodyPr>
          <a:lstStyle/>
          <a:p>
            <a:pPr>
              <a:lnSpc>
                <a:spcPct val="150000"/>
              </a:lnSpc>
            </a:pPr>
            <a:r>
              <a:rPr lang="de-DE" sz="2400" b="1" dirty="0">
                <a:solidFill>
                  <a:srgbClr val="C00000"/>
                </a:solidFill>
                <a:latin typeface="Calibri" panose="020F0502020204030204" pitchFamily="34" charset="0"/>
              </a:rPr>
              <a:t>Ausstellerzahl</a:t>
            </a:r>
            <a:br>
              <a:rPr lang="de-DE" sz="2400" dirty="0">
                <a:latin typeface="Calibri" panose="020F0502020204030204" pitchFamily="34" charset="0"/>
              </a:rPr>
            </a:br>
            <a:r>
              <a:rPr lang="de-DE" dirty="0">
                <a:latin typeface="Calibri" panose="020F0502020204030204" pitchFamily="34" charset="0"/>
              </a:rPr>
              <a:t>Anzahl der auf einer Messe vertretenen Aussteller (meist gegliedert nach Haupt- und Mitausstellern).</a:t>
            </a:r>
          </a:p>
          <a:p>
            <a:pPr>
              <a:lnSpc>
                <a:spcPct val="150000"/>
              </a:lnSpc>
            </a:pPr>
            <a:endParaRPr lang="de-DE" sz="2400" dirty="0">
              <a:latin typeface="Calibri" panose="020F0502020204030204" pitchFamily="34" charset="0"/>
            </a:endParaRPr>
          </a:p>
          <a:p>
            <a:pPr>
              <a:lnSpc>
                <a:spcPct val="150000"/>
              </a:lnSpc>
            </a:pPr>
            <a:r>
              <a:rPr lang="de-DE" sz="2400" b="1" dirty="0">
                <a:solidFill>
                  <a:srgbClr val="C00000"/>
                </a:solidFill>
                <a:latin typeface="Calibri" panose="020F0502020204030204" pitchFamily="34" charset="0"/>
              </a:rPr>
              <a:t>Beirat</a:t>
            </a:r>
            <a:br>
              <a:rPr lang="de-DE" sz="2400" dirty="0">
                <a:latin typeface="Calibri" panose="020F0502020204030204" pitchFamily="34" charset="0"/>
              </a:rPr>
            </a:br>
            <a:r>
              <a:rPr lang="de-DE" dirty="0">
                <a:latin typeface="Calibri" panose="020F0502020204030204" pitchFamily="34" charset="0"/>
              </a:rPr>
              <a:t>Ein Gremium, das der Veranstalter einer Messe berufen kann (meist aus Vertretern von Ausstellern, Besuchern, Politik, Wissenschaft und Verbänden), um Fragen zur weiteren Entwicklung der Messe zu diskutieren.</a:t>
            </a:r>
            <a:endParaRPr lang="de-DE" sz="2400" dirty="0">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A/B</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887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9384632"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1" name="Grafik 10" descr="Lupe">
            <a:extLst>
              <a:ext uri="{FF2B5EF4-FFF2-40B4-BE49-F238E27FC236}">
                <a16:creationId xmlns:a16="http://schemas.microsoft.com/office/drawing/2014/main" id="{EE88BA2C-5405-4737-9338-AEAB076B02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25788" y="3304785"/>
            <a:ext cx="792000" cy="792000"/>
          </a:xfrm>
          <a:prstGeom prst="rect">
            <a:avLst/>
          </a:prstGeom>
        </p:spPr>
      </p:pic>
      <p:sp>
        <p:nvSpPr>
          <p:cNvPr id="3" name="Textfeld 2">
            <a:extLst>
              <a:ext uri="{FF2B5EF4-FFF2-40B4-BE49-F238E27FC236}">
                <a16:creationId xmlns:a16="http://schemas.microsoft.com/office/drawing/2014/main" id="{48E116E1-CE7E-4357-B81D-18FD44C99BED}"/>
              </a:ext>
            </a:extLst>
          </p:cNvPr>
          <p:cNvSpPr txBox="1"/>
          <p:nvPr/>
        </p:nvSpPr>
        <p:spPr>
          <a:xfrm>
            <a:off x="9825787" y="4210296"/>
            <a:ext cx="2189749" cy="1415772"/>
          </a:xfrm>
          <a:prstGeom prst="rect">
            <a:avLst/>
          </a:prstGeom>
          <a:noFill/>
        </p:spPr>
        <p:txBody>
          <a:bodyPr wrap="square" rtlCol="0">
            <a:spAutoFit/>
          </a:bodyPr>
          <a:lstStyle/>
          <a:p>
            <a:r>
              <a:rPr lang="de-DE" sz="1400" dirty="0">
                <a:solidFill>
                  <a:schemeClr val="bg1"/>
                </a:solidFill>
                <a:latin typeface="Calibri" panose="020F0502020204030204" pitchFamily="34" charset="0"/>
              </a:rPr>
              <a:t>Auf der Website von </a:t>
            </a:r>
            <a:r>
              <a:rPr lang="de-DE" sz="1400" dirty="0" err="1">
                <a:solidFill>
                  <a:schemeClr val="bg1"/>
                </a:solidFill>
                <a:latin typeface="Calibri" panose="020F0502020204030204" pitchFamily="34" charset="0"/>
                <a:hlinkClick r:id="rId5">
                  <a:extLst>
                    <a:ext uri="{A12FA001-AC4F-418D-AE19-62706E023703}">
                      <ahyp:hlinkClr xmlns:ahyp="http://schemas.microsoft.com/office/drawing/2018/hyperlinkcolor" val="tx"/>
                    </a:ext>
                  </a:extLst>
                </a:hlinkClick>
              </a:rPr>
              <a:t>Expodatabase</a:t>
            </a:r>
            <a:r>
              <a:rPr lang="de-DE" sz="1400" dirty="0">
                <a:solidFill>
                  <a:schemeClr val="bg1"/>
                </a:solidFill>
                <a:latin typeface="Calibri" panose="020F0502020204030204" pitchFamily="34" charset="0"/>
              </a:rPr>
              <a:t> findet sich eines der </a:t>
            </a:r>
            <a:r>
              <a:rPr lang="de-DE" sz="1400" dirty="0" err="1">
                <a:solidFill>
                  <a:schemeClr val="bg1"/>
                </a:solidFill>
                <a:latin typeface="Calibri" panose="020F0502020204030204" pitchFamily="34" charset="0"/>
              </a:rPr>
              <a:t>grössten</a:t>
            </a:r>
            <a:r>
              <a:rPr lang="de-DE" sz="1400" dirty="0">
                <a:solidFill>
                  <a:schemeClr val="bg1"/>
                </a:solidFill>
                <a:latin typeface="Calibri" panose="020F0502020204030204" pitchFamily="34" charset="0"/>
              </a:rPr>
              <a:t> internationalen Messeverzeichnisse.</a:t>
            </a:r>
          </a:p>
          <a:p>
            <a:endParaRPr lang="de-CH" sz="1600" dirty="0">
              <a:solidFill>
                <a:schemeClr val="bg1"/>
              </a:solidFill>
              <a:cs typeface="Arial" panose="020B0604020202020204" pitchFamily="34" charset="0"/>
            </a:endParaRPr>
          </a:p>
        </p:txBody>
      </p:sp>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Fachmessen (B2B)</a:t>
            </a: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8BF5EED-B672-4941-BD40-5E6F81DE13EB}"/>
              </a:ext>
            </a:extLst>
          </p:cNvPr>
          <p:cNvSpPr txBox="1"/>
          <p:nvPr/>
        </p:nvSpPr>
        <p:spPr>
          <a:xfrm>
            <a:off x="834189" y="3260036"/>
            <a:ext cx="8373969" cy="967957"/>
          </a:xfrm>
          <a:prstGeom prst="rect">
            <a:avLst/>
          </a:prstGeom>
          <a:noFill/>
        </p:spPr>
        <p:txBody>
          <a:bodyPr wrap="square" rtlCol="0">
            <a:spAutoFit/>
          </a:bodyPr>
          <a:lstStyle/>
          <a:p>
            <a:pPr>
              <a:lnSpc>
                <a:spcPct val="150000"/>
              </a:lnSpc>
            </a:pPr>
            <a:r>
              <a:rPr lang="de-CH" sz="2000" dirty="0">
                <a:latin typeface="Calibri" panose="020F0502020204030204" pitchFamily="34" charset="0"/>
              </a:rPr>
              <a:t>Fachmessen sind Messen, die sich ausschliesslich an Personen richten, deren Besuch aus beruflichen/geschäftlichen Gründen erfolgt (Geschäftskunden).</a:t>
            </a:r>
          </a:p>
        </p:txBody>
      </p:sp>
    </p:spTree>
    <p:extLst>
      <p:ext uri="{BB962C8B-B14F-4D97-AF65-F5344CB8AC3E}">
        <p14:creationId xmlns:p14="http://schemas.microsoft.com/office/powerpoint/2010/main" val="4004020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3797193"/>
          </a:xfrm>
          <a:prstGeom prst="rect">
            <a:avLst/>
          </a:prstGeom>
          <a:noFill/>
        </p:spPr>
        <p:txBody>
          <a:bodyPr wrap="square" rtlCol="0">
            <a:spAutoFit/>
          </a:bodyPr>
          <a:lstStyle/>
          <a:p>
            <a:pPr>
              <a:lnSpc>
                <a:spcPct val="150000"/>
              </a:lnSpc>
            </a:pPr>
            <a:r>
              <a:rPr lang="de-DE" sz="2400" b="1" dirty="0">
                <a:solidFill>
                  <a:srgbClr val="C00000"/>
                </a:solidFill>
                <a:latin typeface="Calibri" panose="020F0502020204030204" pitchFamily="34" charset="0"/>
              </a:rPr>
              <a:t>Besucherbefragung</a:t>
            </a:r>
            <a:br>
              <a:rPr lang="de-DE" sz="2400" dirty="0">
                <a:latin typeface="Calibri" panose="020F0502020204030204" pitchFamily="34" charset="0"/>
              </a:rPr>
            </a:br>
            <a:r>
              <a:rPr lang="de-DE" dirty="0">
                <a:latin typeface="Calibri" panose="020F0502020204030204" pitchFamily="34" charset="0"/>
              </a:rPr>
              <a:t>Empirische Erhebung von Daten mittels persönlicher, schriftlicher oder Online-Befragung von Besuchern, um Rückschlüsse über die Einschätzungen von Besuchern zu bestimmten Aspekten einer Messe ziehen zu können.</a:t>
            </a:r>
          </a:p>
          <a:p>
            <a:pPr>
              <a:lnSpc>
                <a:spcPct val="150000"/>
              </a:lnSpc>
            </a:pPr>
            <a:endParaRPr lang="de-DE" sz="2400" dirty="0">
              <a:latin typeface="Calibri" panose="020F0502020204030204" pitchFamily="34" charset="0"/>
            </a:endParaRPr>
          </a:p>
          <a:p>
            <a:pPr>
              <a:lnSpc>
                <a:spcPct val="150000"/>
              </a:lnSpc>
            </a:pPr>
            <a:r>
              <a:rPr lang="de-DE" sz="2400" b="1" dirty="0">
                <a:solidFill>
                  <a:srgbClr val="C00000"/>
                </a:solidFill>
                <a:latin typeface="Calibri" panose="020F0502020204030204" pitchFamily="34" charset="0"/>
              </a:rPr>
              <a:t>Besucherregistrierung</a:t>
            </a:r>
            <a:br>
              <a:rPr lang="de-DE" sz="2400" dirty="0">
                <a:latin typeface="Calibri" panose="020F0502020204030204" pitchFamily="34" charset="0"/>
              </a:rPr>
            </a:br>
            <a:r>
              <a:rPr lang="de-DE" dirty="0">
                <a:latin typeface="Calibri" panose="020F0502020204030204" pitchFamily="34" charset="0"/>
              </a:rPr>
              <a:t>Systematische Erfassung von persönlichen und/oder Strukturdaten von Personen, die eine Messe besuchen.</a:t>
            </a: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B</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2571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3747180"/>
          </a:xfrm>
          <a:prstGeom prst="rect">
            <a:avLst/>
          </a:prstGeom>
          <a:noFill/>
        </p:spPr>
        <p:txBody>
          <a:bodyPr wrap="square" rtlCol="0">
            <a:spAutoFit/>
          </a:bodyPr>
          <a:lstStyle/>
          <a:p>
            <a:pPr>
              <a:lnSpc>
                <a:spcPct val="150000"/>
              </a:lnSpc>
            </a:pPr>
            <a:r>
              <a:rPr lang="de-DE" sz="2400" b="1" dirty="0">
                <a:solidFill>
                  <a:srgbClr val="C00000"/>
                </a:solidFill>
                <a:latin typeface="Calibri" panose="020F0502020204030204" pitchFamily="34" charset="0"/>
              </a:rPr>
              <a:t>Besucherservice</a:t>
            </a:r>
            <a:br>
              <a:rPr lang="de-DE" sz="2400" dirty="0">
                <a:latin typeface="Calibri" panose="020F0502020204030204" pitchFamily="34" charset="0"/>
              </a:rPr>
            </a:br>
            <a:r>
              <a:rPr lang="de-DE" dirty="0">
                <a:latin typeface="Calibri" panose="020F0502020204030204" pitchFamily="34" charset="0"/>
              </a:rPr>
              <a:t>Angebot an Dienstleistungen des Messeveranstalters für Besucher, insbesondere zur vorbereitenden Messeplanung, aber auch als ergänzende Dienstleistungen zum Messebesuch vor Ort.</a:t>
            </a:r>
          </a:p>
          <a:p>
            <a:pPr>
              <a:lnSpc>
                <a:spcPct val="150000"/>
              </a:lnSpc>
            </a:pPr>
            <a:endParaRPr lang="de-DE" dirty="0">
              <a:latin typeface="Calibri" panose="020F0502020204030204" pitchFamily="34" charset="0"/>
            </a:endParaRPr>
          </a:p>
          <a:p>
            <a:pPr>
              <a:lnSpc>
                <a:spcPct val="150000"/>
              </a:lnSpc>
            </a:pPr>
            <a:r>
              <a:rPr lang="de-DE" sz="2400" b="1" dirty="0">
                <a:solidFill>
                  <a:srgbClr val="C00000"/>
                </a:solidFill>
                <a:latin typeface="Calibri" panose="020F0502020204030204" pitchFamily="34" charset="0"/>
              </a:rPr>
              <a:t>Besucherstrukturtest</a:t>
            </a:r>
            <a:br>
              <a:rPr lang="de-DE" sz="2400" dirty="0">
                <a:latin typeface="Calibri" panose="020F0502020204030204" pitchFamily="34" charset="0"/>
              </a:rPr>
            </a:br>
            <a:r>
              <a:rPr lang="de-DE" dirty="0">
                <a:latin typeface="Calibri" panose="020F0502020204030204" pitchFamily="34" charset="0"/>
              </a:rPr>
              <a:t>Methode zur Ermittlung der Messebesucherstruktur (wird häufig nach den Standards der FKM erhoben).</a:t>
            </a:r>
            <a:endParaRPr lang="de-DE" sz="2400" dirty="0">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B</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1104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3701013"/>
          </a:xfrm>
          <a:prstGeom prst="rect">
            <a:avLst/>
          </a:prstGeom>
          <a:noFill/>
        </p:spPr>
        <p:txBody>
          <a:bodyPr wrap="square" rtlCol="0">
            <a:spAutoFit/>
          </a:bodyPr>
          <a:lstStyle/>
          <a:p>
            <a:pPr>
              <a:lnSpc>
                <a:spcPct val="150000"/>
              </a:lnSpc>
            </a:pPr>
            <a:r>
              <a:rPr lang="de-DE" sz="2400" b="1" dirty="0">
                <a:solidFill>
                  <a:srgbClr val="C00000"/>
                </a:solidFill>
                <a:latin typeface="Calibri" panose="020F0502020204030204" pitchFamily="34" charset="0"/>
              </a:rPr>
              <a:t>Besucherzahl</a:t>
            </a:r>
            <a:br>
              <a:rPr lang="de-DE" sz="2400" dirty="0">
                <a:latin typeface="Calibri" panose="020F0502020204030204" pitchFamily="34" charset="0"/>
              </a:rPr>
            </a:br>
            <a:r>
              <a:rPr lang="de-DE" dirty="0">
                <a:latin typeface="Calibri" panose="020F0502020204030204" pitchFamily="34" charset="0"/>
              </a:rPr>
              <a:t>Anzahl der tatsächlichen Eintritte von Besuchern zu einer Messe. Ein Nachweis erfolgt meist über eine manuelle Zugangskontrolle oder ein automatisiertes Einlass-System.</a:t>
            </a:r>
          </a:p>
          <a:p>
            <a:endParaRPr lang="de-DE" sz="2400" dirty="0">
              <a:latin typeface="Calibri" panose="020F0502020204030204" pitchFamily="34" charset="0"/>
            </a:endParaRPr>
          </a:p>
          <a:p>
            <a:pPr>
              <a:lnSpc>
                <a:spcPct val="150000"/>
              </a:lnSpc>
            </a:pPr>
            <a:r>
              <a:rPr lang="de-DE" sz="2400" b="1" dirty="0">
                <a:solidFill>
                  <a:srgbClr val="C00000"/>
                </a:solidFill>
                <a:latin typeface="Calibri" panose="020F0502020204030204" pitchFamily="34" charset="0"/>
              </a:rPr>
              <a:t>Bruttofläche</a:t>
            </a:r>
            <a:br>
              <a:rPr lang="de-DE" sz="2400" dirty="0">
                <a:latin typeface="Calibri" panose="020F0502020204030204" pitchFamily="34" charset="0"/>
              </a:rPr>
            </a:br>
            <a:r>
              <a:rPr lang="de-DE" dirty="0">
                <a:latin typeface="Calibri" panose="020F0502020204030204" pitchFamily="34" charset="0"/>
              </a:rPr>
              <a:t>Gesamte durch eine Messe belegte Hallen- und Freigelände-Fläche (inkl. Sonder- und Verkehrsflächen).</a:t>
            </a:r>
            <a:endParaRPr lang="de-DE" sz="2400" dirty="0">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B</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622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4074192"/>
          </a:xfrm>
          <a:prstGeom prst="rect">
            <a:avLst/>
          </a:prstGeom>
          <a:noFill/>
        </p:spPr>
        <p:txBody>
          <a:bodyPr wrap="square" rtlCol="0">
            <a:spAutoFit/>
          </a:bodyPr>
          <a:lstStyle/>
          <a:p>
            <a:pPr>
              <a:lnSpc>
                <a:spcPct val="150000"/>
              </a:lnSpc>
            </a:pPr>
            <a:r>
              <a:rPr lang="de-DE" sz="2400" b="1" dirty="0">
                <a:solidFill>
                  <a:srgbClr val="C00000"/>
                </a:solidFill>
                <a:latin typeface="Calibri" panose="020F0502020204030204" pitchFamily="34" charset="0"/>
              </a:rPr>
              <a:t>Einlass-System</a:t>
            </a:r>
            <a:br>
              <a:rPr lang="de-DE" sz="2400" dirty="0">
                <a:latin typeface="Calibri" panose="020F0502020204030204" pitchFamily="34" charset="0"/>
              </a:rPr>
            </a:br>
            <a:r>
              <a:rPr lang="de-DE" dirty="0">
                <a:latin typeface="Calibri" panose="020F0502020204030204" pitchFamily="34" charset="0"/>
              </a:rPr>
              <a:t>System zur Verifikation der Zutrittsberechtigung von Ausstellern und Besuchern zu einer Messe (wird auch zur Zählung von Aussteller- und Besuchereintritten verwendet).</a:t>
            </a:r>
          </a:p>
          <a:p>
            <a:pPr>
              <a:lnSpc>
                <a:spcPct val="150000"/>
              </a:lnSpc>
            </a:pPr>
            <a:endParaRPr lang="de-DE" dirty="0">
              <a:latin typeface="Calibri" panose="020F0502020204030204" pitchFamily="34" charset="0"/>
            </a:endParaRPr>
          </a:p>
          <a:p>
            <a:pPr>
              <a:lnSpc>
                <a:spcPct val="150000"/>
              </a:lnSpc>
            </a:pPr>
            <a:r>
              <a:rPr lang="de-DE" sz="2400" b="1" dirty="0">
                <a:solidFill>
                  <a:srgbClr val="C00000"/>
                </a:solidFill>
                <a:latin typeface="Calibri" panose="020F0502020204030204" pitchFamily="34" charset="0"/>
              </a:rPr>
              <a:t>Erfolgskontrolle</a:t>
            </a:r>
            <a:br>
              <a:rPr lang="de-DE" sz="2400" dirty="0">
                <a:latin typeface="Calibri" panose="020F0502020204030204" pitchFamily="34" charset="0"/>
              </a:rPr>
            </a:br>
            <a:r>
              <a:rPr lang="de-DE" dirty="0">
                <a:latin typeface="Calibri" panose="020F0502020204030204" pitchFamily="34" charset="0"/>
              </a:rPr>
              <a:t>Soll-Ist-Vergleich bzgl. der mit einer Messebeteiligung verfolgten Ziele (Kontaktzählung, </a:t>
            </a:r>
            <a:r>
              <a:rPr lang="de-DE" dirty="0" err="1">
                <a:latin typeface="Calibri" panose="020F0502020204030204" pitchFamily="34" charset="0"/>
              </a:rPr>
              <a:t>Balanced</a:t>
            </a:r>
            <a:r>
              <a:rPr lang="de-DE" dirty="0">
                <a:latin typeface="Calibri" panose="020F0502020204030204" pitchFamily="34" charset="0"/>
              </a:rPr>
              <a:t> </a:t>
            </a:r>
            <a:r>
              <a:rPr lang="de-DE" dirty="0" err="1">
                <a:latin typeface="Calibri" panose="020F0502020204030204" pitchFamily="34" charset="0"/>
              </a:rPr>
              <a:t>Scorecard</a:t>
            </a:r>
            <a:r>
              <a:rPr lang="de-DE" dirty="0">
                <a:latin typeface="Calibri" panose="020F0502020204030204" pitchFamily="34" charset="0"/>
              </a:rPr>
              <a:t>, Lead Management, Auswertung von Gesprächsprotokollen, etc.).</a:t>
            </a:r>
            <a:endParaRPr lang="de-DE" sz="2400" dirty="0">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E</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339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5043688"/>
          </a:xfrm>
          <a:prstGeom prst="rect">
            <a:avLst/>
          </a:prstGeom>
          <a:noFill/>
        </p:spPr>
        <p:txBody>
          <a:bodyPr wrap="square" rtlCol="0">
            <a:spAutoFit/>
          </a:bodyPr>
          <a:lstStyle/>
          <a:p>
            <a:pPr>
              <a:lnSpc>
                <a:spcPct val="150000"/>
              </a:lnSpc>
            </a:pPr>
            <a:r>
              <a:rPr lang="de-DE" sz="2400" b="1" dirty="0">
                <a:solidFill>
                  <a:srgbClr val="C00000"/>
                </a:solidFill>
                <a:latin typeface="Calibri" panose="020F0502020204030204" pitchFamily="34" charset="0"/>
              </a:rPr>
              <a:t>Fachbesucher</a:t>
            </a:r>
            <a:br>
              <a:rPr lang="de-DE" sz="2400" dirty="0">
                <a:latin typeface="Calibri" panose="020F0502020204030204" pitchFamily="34" charset="0"/>
              </a:rPr>
            </a:br>
            <a:r>
              <a:rPr lang="de-DE" dirty="0">
                <a:latin typeface="Calibri" panose="020F0502020204030204" pitchFamily="34" charset="0"/>
              </a:rPr>
              <a:t>Besucher einer Messe, die dies aus beruflichen oder geschäftlichen Gründen tun.</a:t>
            </a:r>
          </a:p>
          <a:p>
            <a:pPr>
              <a:lnSpc>
                <a:spcPct val="150000"/>
              </a:lnSpc>
            </a:pPr>
            <a:endParaRPr lang="de-DE" dirty="0">
              <a:latin typeface="Calibri" panose="020F0502020204030204" pitchFamily="34" charset="0"/>
            </a:endParaRPr>
          </a:p>
          <a:p>
            <a:pPr>
              <a:lnSpc>
                <a:spcPct val="150000"/>
              </a:lnSpc>
            </a:pPr>
            <a:r>
              <a:rPr lang="de-DE" sz="2400" b="1" dirty="0">
                <a:solidFill>
                  <a:srgbClr val="C00000"/>
                </a:solidFill>
                <a:latin typeface="Calibri" panose="020F0502020204030204" pitchFamily="34" charset="0"/>
              </a:rPr>
              <a:t>FKM</a:t>
            </a:r>
            <a:br>
              <a:rPr lang="de-DE" sz="2400" dirty="0">
                <a:latin typeface="Calibri" panose="020F0502020204030204" pitchFamily="34" charset="0"/>
              </a:rPr>
            </a:br>
            <a:r>
              <a:rPr lang="de-DE" dirty="0">
                <a:latin typeface="Calibri" panose="020F0502020204030204" pitchFamily="34" charset="0"/>
              </a:rPr>
              <a:t>Gesellschaft zur Freiwilligen Kontrolle von Messe- und Ausstellungszahlen, die vom Veranstalter gemeldete Aussteller- und Besucherzahlen nach festgelegten Kriterien prüft.</a:t>
            </a:r>
          </a:p>
          <a:p>
            <a:pPr>
              <a:lnSpc>
                <a:spcPct val="150000"/>
              </a:lnSpc>
            </a:pPr>
            <a:endParaRPr lang="de-DE" dirty="0">
              <a:latin typeface="Calibri" panose="020F0502020204030204" pitchFamily="34" charset="0"/>
            </a:endParaRPr>
          </a:p>
          <a:p>
            <a:pPr>
              <a:lnSpc>
                <a:spcPct val="150000"/>
              </a:lnSpc>
            </a:pPr>
            <a:r>
              <a:rPr lang="de-DE" sz="2400" b="1" dirty="0">
                <a:solidFill>
                  <a:srgbClr val="C00000"/>
                </a:solidFill>
                <a:latin typeface="Calibri" panose="020F0502020204030204" pitchFamily="34" charset="0"/>
              </a:rPr>
              <a:t>Freigelände</a:t>
            </a:r>
            <a:br>
              <a:rPr lang="de-DE" dirty="0">
                <a:latin typeface="Calibri" panose="020F0502020204030204" pitchFamily="34" charset="0"/>
              </a:rPr>
            </a:br>
            <a:r>
              <a:rPr lang="de-DE" dirty="0">
                <a:latin typeface="Calibri" panose="020F0502020204030204" pitchFamily="34" charset="0"/>
              </a:rPr>
              <a:t>Nicht-überdachter Teil eines Messegeländes.</a:t>
            </a:r>
          </a:p>
          <a:p>
            <a:pPr>
              <a:lnSpc>
                <a:spcPct val="150000"/>
              </a:lnSpc>
            </a:pPr>
            <a:endParaRPr lang="de-DE" dirty="0">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F</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8234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4755148"/>
          </a:xfrm>
          <a:prstGeom prst="rect">
            <a:avLst/>
          </a:prstGeom>
          <a:noFill/>
        </p:spPr>
        <p:txBody>
          <a:bodyPr wrap="square" rtlCol="0">
            <a:spAutoFit/>
          </a:bodyPr>
          <a:lstStyle/>
          <a:p>
            <a:pPr>
              <a:lnSpc>
                <a:spcPct val="150000"/>
              </a:lnSpc>
            </a:pPr>
            <a:r>
              <a:rPr lang="de-DE" sz="2400" b="1" dirty="0">
                <a:solidFill>
                  <a:srgbClr val="C00000"/>
                </a:solidFill>
                <a:latin typeface="Calibri" panose="020F0502020204030204" pitchFamily="34" charset="0"/>
              </a:rPr>
              <a:t>Gastveranstaltung</a:t>
            </a:r>
            <a:br>
              <a:rPr lang="de-DE" sz="2400" dirty="0">
                <a:latin typeface="Calibri" panose="020F0502020204030204" pitchFamily="34" charset="0"/>
              </a:rPr>
            </a:br>
            <a:r>
              <a:rPr lang="de-DE" dirty="0">
                <a:latin typeface="Calibri" panose="020F0502020204030204" pitchFamily="34" charset="0"/>
              </a:rPr>
              <a:t>Messe eines externen Veranstalters auf einem Messegelände, das er nicht selbst betreibt.</a:t>
            </a:r>
          </a:p>
          <a:p>
            <a:pPr>
              <a:lnSpc>
                <a:spcPct val="150000"/>
              </a:lnSpc>
            </a:pPr>
            <a:r>
              <a:rPr lang="de-DE" sz="2400" b="1" dirty="0">
                <a:solidFill>
                  <a:srgbClr val="C00000"/>
                </a:solidFill>
                <a:latin typeface="Calibri" panose="020F0502020204030204" pitchFamily="34" charset="0"/>
              </a:rPr>
              <a:t>Hauptaussteller</a:t>
            </a:r>
            <a:br>
              <a:rPr lang="de-DE" sz="2400" dirty="0">
                <a:latin typeface="Calibri" panose="020F0502020204030204" pitchFamily="34" charset="0"/>
              </a:rPr>
            </a:br>
            <a:r>
              <a:rPr lang="de-DE" dirty="0">
                <a:latin typeface="Calibri" panose="020F0502020204030204" pitchFamily="34" charset="0"/>
              </a:rPr>
              <a:t>Aussteller, der eine unmittelbare Vertragsbeziehung zum Veranstalter einer Messe hat.</a:t>
            </a:r>
          </a:p>
          <a:p>
            <a:pPr>
              <a:lnSpc>
                <a:spcPct val="150000"/>
              </a:lnSpc>
            </a:pPr>
            <a:r>
              <a:rPr lang="de-DE" sz="2400" b="1" dirty="0">
                <a:solidFill>
                  <a:srgbClr val="C00000"/>
                </a:solidFill>
                <a:latin typeface="Calibri" panose="020F0502020204030204" pitchFamily="34" charset="0"/>
              </a:rPr>
              <a:t>Ideeller Träger</a:t>
            </a:r>
          </a:p>
          <a:p>
            <a:pPr>
              <a:lnSpc>
                <a:spcPct val="150000"/>
              </a:lnSpc>
            </a:pPr>
            <a:r>
              <a:rPr lang="de-DE" dirty="0">
                <a:latin typeface="Calibri" panose="020F0502020204030204" pitchFamily="34" charset="0"/>
              </a:rPr>
              <a:t>Eine Organisation, die eine Messe mitgestaltet und/oder inhaltlich mitverantwortet, ohne jedoch unternehmerisch verantwortlich zu sein.</a:t>
            </a:r>
            <a:br>
              <a:rPr lang="de-DE" sz="2400" dirty="0">
                <a:latin typeface="Calibri" panose="020F0502020204030204" pitchFamily="34" charset="0"/>
              </a:rPr>
            </a:br>
            <a:endParaRPr lang="de-DE" sz="2400" dirty="0">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00000"/>
                </a:solidFill>
                <a:latin typeface="Calibri" panose="020F0502020204030204" pitchFamily="34" charset="0"/>
                <a:cs typeface="Arial" panose="020B0604020202020204" pitchFamily="34" charset="0"/>
              </a:rPr>
              <a:t>G/H/I</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3740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4212692"/>
          </a:xfrm>
          <a:prstGeom prst="rect">
            <a:avLst/>
          </a:prstGeom>
          <a:noFill/>
        </p:spPr>
        <p:txBody>
          <a:bodyPr wrap="square" rtlCol="0">
            <a:spAutoFit/>
          </a:bodyPr>
          <a:lstStyle/>
          <a:p>
            <a:pPr>
              <a:lnSpc>
                <a:spcPct val="150000"/>
              </a:lnSpc>
            </a:pPr>
            <a:r>
              <a:rPr lang="de-DE" sz="2400" b="1" dirty="0">
                <a:solidFill>
                  <a:srgbClr val="C00000"/>
                </a:solidFill>
                <a:latin typeface="Calibri" panose="020F0502020204030204" pitchFamily="34" charset="0"/>
              </a:rPr>
              <a:t>Lead-Tracking</a:t>
            </a:r>
            <a:br>
              <a:rPr lang="de-DE" sz="2400" dirty="0">
                <a:latin typeface="Calibri" panose="020F0502020204030204" pitchFamily="34" charset="0"/>
              </a:rPr>
            </a:br>
            <a:r>
              <a:rPr lang="de-DE" dirty="0">
                <a:latin typeface="Calibri" panose="020F0502020204030204" pitchFamily="34" charset="0"/>
              </a:rPr>
              <a:t>Händische oder elektronische Dokumentation von Kontakten, die auf einer Messe stattgefunden haben.</a:t>
            </a:r>
          </a:p>
          <a:p>
            <a:pPr>
              <a:lnSpc>
                <a:spcPct val="150000"/>
              </a:lnSpc>
            </a:pPr>
            <a:r>
              <a:rPr lang="de-DE" sz="2400" b="1" dirty="0">
                <a:solidFill>
                  <a:srgbClr val="C00000"/>
                </a:solidFill>
                <a:latin typeface="Calibri" panose="020F0502020204030204" pitchFamily="34" charset="0"/>
              </a:rPr>
              <a:t>Leitmesse</a:t>
            </a:r>
            <a:br>
              <a:rPr lang="de-DE" sz="2400" dirty="0">
                <a:latin typeface="Calibri" panose="020F0502020204030204" pitchFamily="34" charset="0"/>
              </a:rPr>
            </a:br>
            <a:r>
              <a:rPr lang="de-DE" dirty="0">
                <a:latin typeface="Calibri" panose="020F0502020204030204" pitchFamily="34" charset="0"/>
              </a:rPr>
              <a:t>Führende Messe einer Branche oder eines Themas in einem geographischen Bezugsraum (nationale Leitmesse, europäische Leitmesse, Weltleitmesse).</a:t>
            </a:r>
          </a:p>
          <a:p>
            <a:pPr>
              <a:lnSpc>
                <a:spcPct val="150000"/>
              </a:lnSpc>
            </a:pPr>
            <a:r>
              <a:rPr lang="de-DE" sz="2400" b="1" dirty="0">
                <a:solidFill>
                  <a:srgbClr val="C00000"/>
                </a:solidFill>
                <a:latin typeface="Calibri" panose="020F0502020204030204" pitchFamily="34" charset="0"/>
              </a:rPr>
              <a:t>Live-Marketing</a:t>
            </a:r>
            <a:br>
              <a:rPr lang="de-DE" sz="2400" dirty="0">
                <a:latin typeface="Calibri" panose="020F0502020204030204" pitchFamily="34" charset="0"/>
              </a:rPr>
            </a:br>
            <a:r>
              <a:rPr lang="de-DE" dirty="0" err="1">
                <a:latin typeface="Calibri" panose="020F0502020204030204" pitchFamily="34" charset="0"/>
              </a:rPr>
              <a:t>Marketingmassnahmen</a:t>
            </a:r>
            <a:r>
              <a:rPr lang="de-DE" dirty="0">
                <a:latin typeface="Calibri" panose="020F0502020204030204" pitchFamily="34" charset="0"/>
              </a:rPr>
              <a:t>, die auf die persönliche Interaktion von Unternehmen mit ihrer Zielgruppe abzielen.</a:t>
            </a:r>
            <a:endParaRPr lang="de-DE" sz="2400" dirty="0">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614117"/>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L</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788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4212692"/>
          </a:xfrm>
          <a:prstGeom prst="rect">
            <a:avLst/>
          </a:prstGeom>
          <a:noFill/>
        </p:spPr>
        <p:txBody>
          <a:bodyPr wrap="square" rtlCol="0">
            <a:spAutoFit/>
          </a:bodyPr>
          <a:lstStyle/>
          <a:p>
            <a:pPr>
              <a:lnSpc>
                <a:spcPct val="150000"/>
              </a:lnSpc>
            </a:pPr>
            <a:r>
              <a:rPr lang="de-DE" sz="2400" b="1" dirty="0">
                <a:solidFill>
                  <a:srgbClr val="C00000"/>
                </a:solidFill>
                <a:latin typeface="Calibri" panose="020F0502020204030204" pitchFamily="34" charset="0"/>
              </a:rPr>
              <a:t>Messestand</a:t>
            </a:r>
            <a:br>
              <a:rPr lang="de-DE" sz="2400" dirty="0">
                <a:latin typeface="Calibri" panose="020F0502020204030204" pitchFamily="34" charset="0"/>
              </a:rPr>
            </a:br>
            <a:r>
              <a:rPr lang="de-DE" dirty="0">
                <a:latin typeface="Calibri" panose="020F0502020204030204" pitchFamily="34" charset="0"/>
              </a:rPr>
              <a:t>Bauliche Einrichtungen auf der Standfläche eines Ausstellers (ein- oder mehrgeschossig).</a:t>
            </a:r>
          </a:p>
          <a:p>
            <a:pPr>
              <a:lnSpc>
                <a:spcPct val="150000"/>
              </a:lnSpc>
            </a:pPr>
            <a:r>
              <a:rPr lang="de-DE" sz="2400" b="1" dirty="0">
                <a:solidFill>
                  <a:srgbClr val="C00000"/>
                </a:solidFill>
                <a:latin typeface="Calibri" panose="020F0502020204030204" pitchFamily="34" charset="0"/>
              </a:rPr>
              <a:t>MICE</a:t>
            </a:r>
            <a:br>
              <a:rPr lang="de-DE" sz="2400" dirty="0">
                <a:latin typeface="Calibri" panose="020F0502020204030204" pitchFamily="34" charset="0"/>
              </a:rPr>
            </a:br>
            <a:r>
              <a:rPr lang="de-DE" dirty="0">
                <a:latin typeface="Calibri" panose="020F0502020204030204" pitchFamily="34" charset="0"/>
              </a:rPr>
              <a:t>Abkürzung für eine Branche, die Meetings, Incentives, Conventions, Events (wobei das E gelegentlich auch für </a:t>
            </a:r>
            <a:r>
              <a:rPr lang="de-DE" dirty="0" err="1">
                <a:latin typeface="Calibri" panose="020F0502020204030204" pitchFamily="34" charset="0"/>
              </a:rPr>
              <a:t>Exhibitions</a:t>
            </a:r>
            <a:r>
              <a:rPr lang="de-DE" dirty="0">
                <a:latin typeface="Calibri" panose="020F0502020204030204" pitchFamily="34" charset="0"/>
              </a:rPr>
              <a:t> verwendet wird).</a:t>
            </a:r>
          </a:p>
          <a:p>
            <a:pPr>
              <a:lnSpc>
                <a:spcPct val="150000"/>
              </a:lnSpc>
            </a:pPr>
            <a:r>
              <a:rPr lang="de-DE" sz="2400" b="1" dirty="0">
                <a:solidFill>
                  <a:srgbClr val="C00000"/>
                </a:solidFill>
                <a:latin typeface="Calibri" panose="020F0502020204030204" pitchFamily="34" charset="0"/>
              </a:rPr>
              <a:t>Mitaussteller</a:t>
            </a:r>
            <a:br>
              <a:rPr lang="de-DE" sz="2400" dirty="0">
                <a:latin typeface="Calibri" panose="020F0502020204030204" pitchFamily="34" charset="0"/>
              </a:rPr>
            </a:br>
            <a:r>
              <a:rPr lang="de-DE" dirty="0">
                <a:latin typeface="Calibri" panose="020F0502020204030204" pitchFamily="34" charset="0"/>
              </a:rPr>
              <a:t>Unternehmen, das auf dem Stand des Hauptausstellers mit eigenem Personal und Angebot vertreten ist (mit Zustimmung des Veranstalters).</a:t>
            </a:r>
            <a:endParaRPr lang="de-DE" sz="2400" dirty="0">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M</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5902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4212692"/>
          </a:xfrm>
          <a:prstGeom prst="rect">
            <a:avLst/>
          </a:prstGeom>
          <a:noFill/>
        </p:spPr>
        <p:txBody>
          <a:bodyPr wrap="square" rtlCol="0">
            <a:spAutoFit/>
          </a:bodyPr>
          <a:lstStyle/>
          <a:p>
            <a:pPr>
              <a:lnSpc>
                <a:spcPct val="150000"/>
              </a:lnSpc>
            </a:pPr>
            <a:r>
              <a:rPr lang="de-DE" sz="2400" b="1" dirty="0">
                <a:solidFill>
                  <a:srgbClr val="C00000"/>
                </a:solidFill>
                <a:latin typeface="Calibri" panose="020F0502020204030204" pitchFamily="34" charset="0"/>
              </a:rPr>
              <a:t>Nachmessegeschäft</a:t>
            </a:r>
            <a:br>
              <a:rPr lang="de-DE" sz="2400" dirty="0">
                <a:latin typeface="Calibri" panose="020F0502020204030204" pitchFamily="34" charset="0"/>
              </a:rPr>
            </a:br>
            <a:r>
              <a:rPr lang="de-DE" dirty="0">
                <a:latin typeface="Calibri" panose="020F0502020204030204" pitchFamily="34" charset="0"/>
              </a:rPr>
              <a:t>Aktivitäten und Transaktionen zwischen Ausstellern und Besuchern, die sich auf eine zurückliegende Messebeteiligung zurückführen lassen.</a:t>
            </a:r>
          </a:p>
          <a:p>
            <a:pPr>
              <a:lnSpc>
                <a:spcPct val="150000"/>
              </a:lnSpc>
            </a:pPr>
            <a:r>
              <a:rPr lang="de-DE" sz="2400" b="1" dirty="0">
                <a:solidFill>
                  <a:srgbClr val="C00000"/>
                </a:solidFill>
                <a:latin typeface="Calibri" panose="020F0502020204030204" pitchFamily="34" charset="0"/>
              </a:rPr>
              <a:t>Nettofläche</a:t>
            </a:r>
            <a:br>
              <a:rPr lang="de-DE" sz="2400" dirty="0">
                <a:latin typeface="Calibri" panose="020F0502020204030204" pitchFamily="34" charset="0"/>
              </a:rPr>
            </a:br>
            <a:r>
              <a:rPr lang="de-DE" dirty="0">
                <a:latin typeface="Calibri" panose="020F0502020204030204" pitchFamily="34" charset="0"/>
              </a:rPr>
              <a:t>Gesamte auf einer Messe durch Messestände belegte Fläche (ohne Sonder- und Verkehrsflächen).</a:t>
            </a:r>
          </a:p>
          <a:p>
            <a:pPr>
              <a:lnSpc>
                <a:spcPct val="150000"/>
              </a:lnSpc>
            </a:pPr>
            <a:r>
              <a:rPr lang="de-DE" sz="2400" b="1" dirty="0">
                <a:solidFill>
                  <a:srgbClr val="C00000"/>
                </a:solidFill>
                <a:latin typeface="Calibri" panose="020F0502020204030204" pitchFamily="34" charset="0"/>
              </a:rPr>
              <a:t>Nomenklatur</a:t>
            </a:r>
            <a:br>
              <a:rPr lang="de-DE" sz="2400" dirty="0">
                <a:latin typeface="Calibri" panose="020F0502020204030204" pitchFamily="34" charset="0"/>
              </a:rPr>
            </a:br>
            <a:r>
              <a:rPr lang="de-DE" dirty="0">
                <a:latin typeface="Calibri" panose="020F0502020204030204" pitchFamily="34" charset="0"/>
              </a:rPr>
              <a:t>Dokumentierter Angebotsbereich einer Messe. Nur Unternehmen, deren Angebot der festgelegten Nomenklatur entspricht, werden für eine Messe zugelassen.</a:t>
            </a:r>
            <a:endParaRPr lang="de-DE" sz="2400" dirty="0">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N</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4168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4212692"/>
          </a:xfrm>
          <a:prstGeom prst="rect">
            <a:avLst/>
          </a:prstGeom>
          <a:noFill/>
        </p:spPr>
        <p:txBody>
          <a:bodyPr wrap="square" rtlCol="0">
            <a:spAutoFit/>
          </a:bodyPr>
          <a:lstStyle/>
          <a:p>
            <a:pPr>
              <a:lnSpc>
                <a:spcPct val="150000"/>
              </a:lnSpc>
            </a:pPr>
            <a:r>
              <a:rPr lang="de-DE" sz="2400" b="1" dirty="0">
                <a:solidFill>
                  <a:srgbClr val="C00000"/>
                </a:solidFill>
                <a:latin typeface="Calibri" panose="020F0502020204030204" pitchFamily="34" charset="0"/>
              </a:rPr>
              <a:t>Privatbesucher</a:t>
            </a:r>
            <a:br>
              <a:rPr lang="de-DE" sz="2400" dirty="0">
                <a:latin typeface="Calibri" panose="020F0502020204030204" pitchFamily="34" charset="0"/>
              </a:rPr>
            </a:br>
            <a:r>
              <a:rPr lang="de-DE" dirty="0">
                <a:latin typeface="Calibri" panose="020F0502020204030204" pitchFamily="34" charset="0"/>
              </a:rPr>
              <a:t>Besucher, der eine Messe aus persönlichem Interesse besucht.</a:t>
            </a:r>
          </a:p>
          <a:p>
            <a:pPr>
              <a:lnSpc>
                <a:spcPct val="150000"/>
              </a:lnSpc>
            </a:pPr>
            <a:endParaRPr lang="de-DE" dirty="0">
              <a:latin typeface="Calibri" panose="020F0502020204030204" pitchFamily="34" charset="0"/>
            </a:endParaRPr>
          </a:p>
          <a:p>
            <a:pPr>
              <a:lnSpc>
                <a:spcPct val="150000"/>
              </a:lnSpc>
            </a:pPr>
            <a:r>
              <a:rPr lang="de-DE" sz="2400" b="1" dirty="0">
                <a:solidFill>
                  <a:srgbClr val="C00000"/>
                </a:solidFill>
                <a:latin typeface="Calibri" panose="020F0502020204030204" pitchFamily="34" charset="0"/>
              </a:rPr>
              <a:t>Sonderschau</a:t>
            </a:r>
            <a:br>
              <a:rPr lang="de-DE" sz="2400" dirty="0">
                <a:latin typeface="Calibri" panose="020F0502020204030204" pitchFamily="34" charset="0"/>
              </a:rPr>
            </a:br>
            <a:r>
              <a:rPr lang="de-DE" dirty="0">
                <a:latin typeface="Calibri" panose="020F0502020204030204" pitchFamily="34" charset="0"/>
              </a:rPr>
              <a:t>Bezeichnet einen Bereich einer Messe, der ein Thema </a:t>
            </a:r>
            <a:r>
              <a:rPr lang="de-DE" dirty="0" err="1">
                <a:latin typeface="Calibri" panose="020F0502020204030204" pitchFamily="34" charset="0"/>
              </a:rPr>
              <a:t>ausserhalb</a:t>
            </a:r>
            <a:r>
              <a:rPr lang="de-DE" dirty="0">
                <a:latin typeface="Calibri" panose="020F0502020204030204" pitchFamily="34" charset="0"/>
              </a:rPr>
              <a:t> der regulären Messestände von Ausstellern behandelt.</a:t>
            </a:r>
          </a:p>
          <a:p>
            <a:pPr>
              <a:lnSpc>
                <a:spcPct val="150000"/>
              </a:lnSpc>
            </a:pPr>
            <a:endParaRPr lang="de-DE" dirty="0">
              <a:latin typeface="Calibri" panose="020F0502020204030204" pitchFamily="34" charset="0"/>
            </a:endParaRPr>
          </a:p>
          <a:p>
            <a:pPr>
              <a:lnSpc>
                <a:spcPct val="150000"/>
              </a:lnSpc>
            </a:pPr>
            <a:r>
              <a:rPr lang="de-DE" sz="2400" b="1" dirty="0">
                <a:solidFill>
                  <a:srgbClr val="C00000"/>
                </a:solidFill>
                <a:latin typeface="Calibri" panose="020F0502020204030204" pitchFamily="34" charset="0"/>
              </a:rPr>
              <a:t>Standbau</a:t>
            </a:r>
            <a:br>
              <a:rPr lang="de-DE" sz="2400" dirty="0">
                <a:latin typeface="Calibri" panose="020F0502020204030204" pitchFamily="34" charset="0"/>
              </a:rPr>
            </a:br>
            <a:r>
              <a:rPr lang="de-DE" dirty="0" err="1">
                <a:latin typeface="Calibri" panose="020F0502020204030204" pitchFamily="34" charset="0"/>
              </a:rPr>
              <a:t>Massnahmen</a:t>
            </a:r>
            <a:r>
              <a:rPr lang="de-DE" dirty="0">
                <a:latin typeface="Calibri" panose="020F0502020204030204" pitchFamily="34" charset="0"/>
              </a:rPr>
              <a:t> zur baulichen und technischen Gestaltung einer Standfläche.</a:t>
            </a:r>
            <a:endParaRPr lang="de-DE" sz="2400" dirty="0">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P/S</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439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Lupe">
            <a:extLst>
              <a:ext uri="{FF2B5EF4-FFF2-40B4-BE49-F238E27FC236}">
                <a16:creationId xmlns:a16="http://schemas.microsoft.com/office/drawing/2014/main" id="{EE88BA2C-5405-4737-9338-AEAB076B02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25788" y="3304785"/>
            <a:ext cx="792000" cy="792000"/>
          </a:xfrm>
          <a:prstGeom prst="rect">
            <a:avLst/>
          </a:prstGeom>
        </p:spPr>
      </p:pic>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020828" cy="1760398"/>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Fachmessen (B2B)</a:t>
            </a: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A805B611-1C73-4276-A0F1-07DF617191BA}"/>
              </a:ext>
            </a:extLst>
          </p:cNvPr>
          <p:cNvSpPr/>
          <p:nvPr/>
        </p:nvSpPr>
        <p:spPr>
          <a:xfrm>
            <a:off x="6464832" y="2180006"/>
            <a:ext cx="4892982" cy="4677994"/>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de-DE" sz="2000" dirty="0">
                <a:latin typeface="Calibri" panose="020F0502020204030204" pitchFamily="34" charset="0"/>
              </a:rPr>
              <a:t>Branchenübergreifende Themenabbildung</a:t>
            </a:r>
          </a:p>
          <a:p>
            <a:pPr>
              <a:spcBef>
                <a:spcPts val="600"/>
              </a:spcBef>
              <a:spcAft>
                <a:spcPts val="600"/>
              </a:spcAft>
            </a:pPr>
            <a:r>
              <a:rPr lang="de-DE" sz="1200" dirty="0">
                <a:latin typeface="Calibri" panose="020F0502020204030204" pitchFamily="34" charset="0"/>
              </a:rPr>
              <a:t>Beispiele aus der Schweiz:</a:t>
            </a:r>
          </a:p>
          <a:p>
            <a:pPr>
              <a:lnSpc>
                <a:spcPct val="150000"/>
              </a:lnSpc>
              <a:spcBef>
                <a:spcPts val="600"/>
              </a:spcBef>
              <a:spcAft>
                <a:spcPts val="600"/>
              </a:spcAft>
            </a:pPr>
            <a:r>
              <a:rPr lang="de-DE" dirty="0">
                <a:latin typeface="Calibri" panose="020F0502020204030204" pitchFamily="34" charset="0"/>
              </a:rPr>
              <a:t>• </a:t>
            </a:r>
            <a:r>
              <a:rPr lang="de-DE" dirty="0" err="1">
                <a:latin typeface="Calibri" panose="020F0502020204030204" pitchFamily="34" charset="0"/>
              </a:rPr>
              <a:t>Sindex</a:t>
            </a:r>
            <a:r>
              <a:rPr lang="de-DE" dirty="0">
                <a:latin typeface="Calibri" panose="020F0502020204030204" pitchFamily="34" charset="0"/>
              </a:rPr>
              <a:t> Bern (Automatisierung)</a:t>
            </a:r>
            <a:br>
              <a:rPr lang="de-DE" dirty="0">
                <a:latin typeface="Calibri" panose="020F0502020204030204" pitchFamily="34" charset="0"/>
              </a:rPr>
            </a:br>
            <a:r>
              <a:rPr lang="de-DE" dirty="0">
                <a:latin typeface="Calibri" panose="020F0502020204030204" pitchFamily="34" charset="0"/>
              </a:rPr>
              <a:t>• </a:t>
            </a:r>
            <a:r>
              <a:rPr lang="de-DE" dirty="0" err="1">
                <a:latin typeface="Calibri" panose="020F0502020204030204" pitchFamily="34" charset="0"/>
              </a:rPr>
              <a:t>Swisstech</a:t>
            </a:r>
            <a:r>
              <a:rPr lang="de-DE" dirty="0">
                <a:latin typeface="Calibri" panose="020F0502020204030204" pitchFamily="34" charset="0"/>
              </a:rPr>
              <a:t> Basel (Zulieferindustrie)</a:t>
            </a:r>
            <a:br>
              <a:rPr lang="de-DE" dirty="0">
                <a:latin typeface="Calibri" panose="020F0502020204030204" pitchFamily="34" charset="0"/>
              </a:rPr>
            </a:br>
            <a:r>
              <a:rPr lang="de-DE" dirty="0">
                <a:latin typeface="Calibri" panose="020F0502020204030204" pitchFamily="34" charset="0"/>
              </a:rPr>
              <a:t>• AM Expo Luzern (additive Fertigung)</a:t>
            </a:r>
          </a:p>
          <a:p>
            <a:pPr>
              <a:spcBef>
                <a:spcPts val="1200"/>
              </a:spcBef>
              <a:spcAft>
                <a:spcPts val="600"/>
              </a:spcAft>
            </a:pPr>
            <a:r>
              <a:rPr lang="de-DE" sz="2000" dirty="0">
                <a:latin typeface="Calibri" panose="020F0502020204030204" pitchFamily="34" charset="0"/>
              </a:rPr>
              <a:t>Auf horizontalen Fachmessen treffen sich Fachbesucher mit Interesse an einem Fachthema.</a:t>
            </a:r>
          </a:p>
          <a:p>
            <a:pPr>
              <a:spcBef>
                <a:spcPts val="600"/>
              </a:spcBef>
              <a:spcAft>
                <a:spcPts val="600"/>
              </a:spcAft>
            </a:pPr>
            <a:endParaRPr lang="de-DE" sz="2000" dirty="0">
              <a:latin typeface="Calibri" panose="020F0502020204030204" pitchFamily="34" charset="0"/>
            </a:endParaRPr>
          </a:p>
        </p:txBody>
      </p:sp>
      <p:sp>
        <p:nvSpPr>
          <p:cNvPr id="17" name="Rechteck 16">
            <a:extLst>
              <a:ext uri="{FF2B5EF4-FFF2-40B4-BE49-F238E27FC236}">
                <a16:creationId xmlns:a16="http://schemas.microsoft.com/office/drawing/2014/main" id="{6663AEBC-6E8F-4B9A-8109-DF30A6F42328}"/>
              </a:ext>
            </a:extLst>
          </p:cNvPr>
          <p:cNvSpPr/>
          <p:nvPr/>
        </p:nvSpPr>
        <p:spPr>
          <a:xfrm>
            <a:off x="834188" y="2180006"/>
            <a:ext cx="4892982" cy="4677993"/>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DE" sz="2000" dirty="0">
                <a:latin typeface="Calibri" panose="020F0502020204030204" pitchFamily="34" charset="0"/>
              </a:rPr>
              <a:t>Vollumfängliche Branchenabbildung</a:t>
            </a:r>
          </a:p>
          <a:p>
            <a:pPr>
              <a:spcBef>
                <a:spcPts val="1200"/>
              </a:spcBef>
              <a:spcAft>
                <a:spcPts val="1200"/>
              </a:spcAft>
            </a:pPr>
            <a:r>
              <a:rPr lang="de-DE" sz="1200" dirty="0">
                <a:latin typeface="Calibri" panose="020F0502020204030204" pitchFamily="34" charset="0"/>
              </a:rPr>
              <a:t>Beispiele aus der Schweiz:</a:t>
            </a:r>
          </a:p>
          <a:p>
            <a:pPr>
              <a:lnSpc>
                <a:spcPct val="150000"/>
              </a:lnSpc>
              <a:spcAft>
                <a:spcPts val="1200"/>
              </a:spcAft>
            </a:pPr>
            <a:r>
              <a:rPr lang="de-DE" dirty="0">
                <a:latin typeface="Calibri" panose="020F0502020204030204" pitchFamily="34" charset="0"/>
              </a:rPr>
              <a:t>• </a:t>
            </a:r>
            <a:r>
              <a:rPr lang="de-DE" dirty="0" err="1">
                <a:latin typeface="Calibri" panose="020F0502020204030204" pitchFamily="34" charset="0"/>
              </a:rPr>
              <a:t>Igeho</a:t>
            </a:r>
            <a:r>
              <a:rPr lang="de-DE" dirty="0">
                <a:latin typeface="Calibri" panose="020F0502020204030204" pitchFamily="34" charset="0"/>
              </a:rPr>
              <a:t> Basel (Hotellerie/Gastronomie)</a:t>
            </a:r>
            <a:br>
              <a:rPr lang="de-DE" dirty="0">
                <a:latin typeface="Calibri" panose="020F0502020204030204" pitchFamily="34" charset="0"/>
              </a:rPr>
            </a:br>
            <a:r>
              <a:rPr lang="de-DE" dirty="0">
                <a:latin typeface="Calibri" panose="020F0502020204030204" pitchFamily="34" charset="0"/>
              </a:rPr>
              <a:t>• Suisse Tier Luzern (Nutztierhaltung)</a:t>
            </a:r>
            <a:br>
              <a:rPr lang="de-DE" dirty="0">
                <a:latin typeface="Calibri" panose="020F0502020204030204" pitchFamily="34" charset="0"/>
              </a:rPr>
            </a:br>
            <a:r>
              <a:rPr lang="de-DE" dirty="0">
                <a:latin typeface="Calibri" panose="020F0502020204030204" pitchFamily="34" charset="0"/>
              </a:rPr>
              <a:t>• </a:t>
            </a:r>
            <a:r>
              <a:rPr lang="de-DE" dirty="0" err="1">
                <a:latin typeface="Calibri" panose="020F0502020204030204" pitchFamily="34" charset="0"/>
              </a:rPr>
              <a:t>Agrama</a:t>
            </a:r>
            <a:r>
              <a:rPr lang="de-DE" dirty="0">
                <a:latin typeface="Calibri" panose="020F0502020204030204" pitchFamily="34" charset="0"/>
              </a:rPr>
              <a:t> Bern (Landmaschinen)</a:t>
            </a:r>
          </a:p>
          <a:p>
            <a:pPr>
              <a:spcBef>
                <a:spcPts val="600"/>
              </a:spcBef>
              <a:spcAft>
                <a:spcPts val="1200"/>
              </a:spcAft>
            </a:pPr>
            <a:r>
              <a:rPr lang="de-DE" sz="2000" dirty="0">
                <a:latin typeface="Calibri" panose="020F0502020204030204" pitchFamily="34" charset="0"/>
              </a:rPr>
              <a:t>Auf vertikalen Fachmessen trifft man auf eine eher homogene Branchen-Community.</a:t>
            </a:r>
          </a:p>
          <a:p>
            <a:pPr algn="ctr"/>
            <a:endParaRPr lang="de-CH" dirty="0"/>
          </a:p>
        </p:txBody>
      </p:sp>
      <p:sp>
        <p:nvSpPr>
          <p:cNvPr id="19" name="Rechteck 18">
            <a:extLst>
              <a:ext uri="{FF2B5EF4-FFF2-40B4-BE49-F238E27FC236}">
                <a16:creationId xmlns:a16="http://schemas.microsoft.com/office/drawing/2014/main" id="{A555B893-DCDD-4E86-B539-D348ED319112}"/>
              </a:ext>
            </a:extLst>
          </p:cNvPr>
          <p:cNvSpPr/>
          <p:nvPr/>
        </p:nvSpPr>
        <p:spPr>
          <a:xfrm>
            <a:off x="6107076" y="1915023"/>
            <a:ext cx="1328197" cy="580970"/>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0" name="Rechteck 19">
            <a:extLst>
              <a:ext uri="{FF2B5EF4-FFF2-40B4-BE49-F238E27FC236}">
                <a16:creationId xmlns:a16="http://schemas.microsoft.com/office/drawing/2014/main" id="{E7663315-C876-4841-AB69-B9AE7F785602}"/>
              </a:ext>
            </a:extLst>
          </p:cNvPr>
          <p:cNvSpPr/>
          <p:nvPr/>
        </p:nvSpPr>
        <p:spPr>
          <a:xfrm>
            <a:off x="465358" y="1915797"/>
            <a:ext cx="1328197" cy="580196"/>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 name="Textfeld 5">
            <a:extLst>
              <a:ext uri="{FF2B5EF4-FFF2-40B4-BE49-F238E27FC236}">
                <a16:creationId xmlns:a16="http://schemas.microsoft.com/office/drawing/2014/main" id="{45215B7D-48D5-40CD-8AB6-5D713821FA5B}"/>
              </a:ext>
            </a:extLst>
          </p:cNvPr>
          <p:cNvSpPr txBox="1"/>
          <p:nvPr/>
        </p:nvSpPr>
        <p:spPr>
          <a:xfrm>
            <a:off x="6084924" y="1915023"/>
            <a:ext cx="1328197" cy="307777"/>
          </a:xfrm>
          <a:prstGeom prst="rect">
            <a:avLst/>
          </a:prstGeom>
          <a:noFill/>
        </p:spPr>
        <p:txBody>
          <a:bodyPr wrap="square" rtlCol="0">
            <a:spAutoFit/>
          </a:bodyPr>
          <a:lstStyle/>
          <a:p>
            <a:r>
              <a:rPr lang="de-CH" sz="1400" dirty="0">
                <a:solidFill>
                  <a:srgbClr val="FFFFFF"/>
                </a:solidFill>
                <a:latin typeface="Calibri" panose="020F0502020204030204" pitchFamily="34" charset="0"/>
              </a:rPr>
              <a:t>horizontal</a:t>
            </a:r>
          </a:p>
        </p:txBody>
      </p:sp>
      <p:sp>
        <p:nvSpPr>
          <p:cNvPr id="21" name="Textfeld 20">
            <a:extLst>
              <a:ext uri="{FF2B5EF4-FFF2-40B4-BE49-F238E27FC236}">
                <a16:creationId xmlns:a16="http://schemas.microsoft.com/office/drawing/2014/main" id="{ADAC5472-F928-452C-8F29-E875842379E6}"/>
              </a:ext>
            </a:extLst>
          </p:cNvPr>
          <p:cNvSpPr txBox="1"/>
          <p:nvPr/>
        </p:nvSpPr>
        <p:spPr>
          <a:xfrm>
            <a:off x="454282" y="1915023"/>
            <a:ext cx="1328197" cy="307777"/>
          </a:xfrm>
          <a:prstGeom prst="rect">
            <a:avLst/>
          </a:prstGeom>
          <a:noFill/>
        </p:spPr>
        <p:txBody>
          <a:bodyPr wrap="square" rtlCol="0">
            <a:spAutoFit/>
          </a:bodyPr>
          <a:lstStyle/>
          <a:p>
            <a:r>
              <a:rPr lang="de-CH" sz="1400" dirty="0">
                <a:solidFill>
                  <a:srgbClr val="FFFFFF"/>
                </a:solidFill>
                <a:latin typeface="Calibri" panose="020F0502020204030204" pitchFamily="34" charset="0"/>
              </a:rPr>
              <a:t>vertikal</a:t>
            </a:r>
          </a:p>
        </p:txBody>
      </p:sp>
      <p:sp>
        <p:nvSpPr>
          <p:cNvPr id="22" name="Rechteck 21">
            <a:extLst>
              <a:ext uri="{FF2B5EF4-FFF2-40B4-BE49-F238E27FC236}">
                <a16:creationId xmlns:a16="http://schemas.microsoft.com/office/drawing/2014/main" id="{6E49D71F-C45C-4961-9228-960C2E185149}"/>
              </a:ext>
            </a:extLst>
          </p:cNvPr>
          <p:cNvSpPr/>
          <p:nvPr/>
        </p:nvSpPr>
        <p:spPr>
          <a:xfrm>
            <a:off x="6543081" y="3189073"/>
            <a:ext cx="2306230" cy="417172"/>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3" name="Rechteck 22">
            <a:extLst>
              <a:ext uri="{FF2B5EF4-FFF2-40B4-BE49-F238E27FC236}">
                <a16:creationId xmlns:a16="http://schemas.microsoft.com/office/drawing/2014/main" id="{5938A651-86B0-48AB-9A57-220595CDE6EF}"/>
              </a:ext>
            </a:extLst>
          </p:cNvPr>
          <p:cNvSpPr/>
          <p:nvPr/>
        </p:nvSpPr>
        <p:spPr>
          <a:xfrm>
            <a:off x="834186" y="3276919"/>
            <a:ext cx="2306230" cy="417172"/>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4" name="Rechteck 23">
            <a:extLst>
              <a:ext uri="{FF2B5EF4-FFF2-40B4-BE49-F238E27FC236}">
                <a16:creationId xmlns:a16="http://schemas.microsoft.com/office/drawing/2014/main" id="{3D2F43A8-F17F-4004-A398-62AB12AA5B3D}"/>
              </a:ext>
            </a:extLst>
          </p:cNvPr>
          <p:cNvSpPr/>
          <p:nvPr/>
        </p:nvSpPr>
        <p:spPr>
          <a:xfrm>
            <a:off x="6543081" y="4998451"/>
            <a:ext cx="4712940" cy="1070576"/>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5" name="Rechteck 24">
            <a:extLst>
              <a:ext uri="{FF2B5EF4-FFF2-40B4-BE49-F238E27FC236}">
                <a16:creationId xmlns:a16="http://schemas.microsoft.com/office/drawing/2014/main" id="{02D2352F-B522-40F1-B323-C171F1C52841}"/>
              </a:ext>
            </a:extLst>
          </p:cNvPr>
          <p:cNvSpPr/>
          <p:nvPr/>
        </p:nvSpPr>
        <p:spPr>
          <a:xfrm>
            <a:off x="834186" y="5064096"/>
            <a:ext cx="4712940" cy="1070576"/>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5786670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3650358"/>
          </a:xfrm>
          <a:prstGeom prst="rect">
            <a:avLst/>
          </a:prstGeom>
          <a:noFill/>
        </p:spPr>
        <p:txBody>
          <a:bodyPr wrap="square" rtlCol="0">
            <a:spAutoFit/>
          </a:bodyPr>
          <a:lstStyle/>
          <a:p>
            <a:pPr>
              <a:lnSpc>
                <a:spcPct val="150000"/>
              </a:lnSpc>
            </a:pPr>
            <a:r>
              <a:rPr lang="de-DE" sz="2400" b="1" dirty="0">
                <a:solidFill>
                  <a:srgbClr val="C00000"/>
                </a:solidFill>
                <a:latin typeface="Calibri" panose="020F0502020204030204" pitchFamily="34" charset="0"/>
              </a:rPr>
              <a:t>Standfläche</a:t>
            </a:r>
            <a:br>
              <a:rPr lang="de-DE" sz="2400" dirty="0">
                <a:latin typeface="Calibri" panose="020F0502020204030204" pitchFamily="34" charset="0"/>
              </a:rPr>
            </a:br>
            <a:r>
              <a:rPr lang="de-DE" dirty="0">
                <a:latin typeface="Calibri" panose="020F0502020204030204" pitchFamily="34" charset="0"/>
              </a:rPr>
              <a:t>Grundfläche innerhalb oder </a:t>
            </a:r>
            <a:r>
              <a:rPr lang="de-DE" dirty="0" err="1">
                <a:latin typeface="Calibri" panose="020F0502020204030204" pitchFamily="34" charset="0"/>
              </a:rPr>
              <a:t>ausserhalb</a:t>
            </a:r>
            <a:r>
              <a:rPr lang="de-DE" dirty="0">
                <a:latin typeface="Calibri" panose="020F0502020204030204" pitchFamily="34" charset="0"/>
              </a:rPr>
              <a:t> einer Messehalle, die der Veranstalter einem oder mehreren Ausstellern zur vertraglichen Nutzung im Rahmen einer oder mehrerer Messen zur Verfügung stellt. Meist besteht die Möglichkeit, diese Grundfläche ein- oder mehrgeschossig zu bebauen.</a:t>
            </a:r>
          </a:p>
          <a:p>
            <a:pPr>
              <a:lnSpc>
                <a:spcPct val="150000"/>
              </a:lnSpc>
            </a:pPr>
            <a:r>
              <a:rPr lang="de-DE" sz="2400" b="1" dirty="0">
                <a:solidFill>
                  <a:srgbClr val="C00000"/>
                </a:solidFill>
                <a:latin typeface="Calibri" panose="020F0502020204030204" pitchFamily="34" charset="0"/>
              </a:rPr>
              <a:t>Teilnahmebedingungen</a:t>
            </a:r>
            <a:br>
              <a:rPr lang="de-DE" sz="2400" dirty="0">
                <a:latin typeface="Calibri" panose="020F0502020204030204" pitchFamily="34" charset="0"/>
              </a:rPr>
            </a:br>
            <a:r>
              <a:rPr lang="de-DE" dirty="0">
                <a:latin typeface="Calibri" panose="020F0502020204030204" pitchFamily="34" charset="0"/>
              </a:rPr>
              <a:t>Geschäftsbedingungen des Veranstalters, welche die Rechten und Pflichte zwischen den Vertragspartnern (Aussteller und Veranstalter) einer Messe regeln.</a:t>
            </a: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S/T</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9040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4212692"/>
          </a:xfrm>
          <a:prstGeom prst="rect">
            <a:avLst/>
          </a:prstGeom>
          <a:noFill/>
        </p:spPr>
        <p:txBody>
          <a:bodyPr wrap="square" rtlCol="0">
            <a:spAutoFit/>
          </a:bodyPr>
          <a:lstStyle/>
          <a:p>
            <a:pPr>
              <a:lnSpc>
                <a:spcPct val="150000"/>
              </a:lnSpc>
            </a:pPr>
            <a:r>
              <a:rPr lang="de-DE" sz="2400" b="1" dirty="0">
                <a:solidFill>
                  <a:srgbClr val="C00000"/>
                </a:solidFill>
                <a:latin typeface="Calibri" panose="020F0502020204030204" pitchFamily="34" charset="0"/>
              </a:rPr>
              <a:t>Turnus</a:t>
            </a:r>
            <a:br>
              <a:rPr lang="de-DE" sz="2400" dirty="0">
                <a:latin typeface="Calibri" panose="020F0502020204030204" pitchFamily="34" charset="0"/>
              </a:rPr>
            </a:br>
            <a:r>
              <a:rPr lang="de-DE" dirty="0">
                <a:latin typeface="Calibri" panose="020F0502020204030204" pitchFamily="34" charset="0"/>
              </a:rPr>
              <a:t>Häufigkeit einer Messe (typische Turin sind halbjährlich, jährlich, 2-, 3-, oder 4-jährlich).</a:t>
            </a:r>
          </a:p>
          <a:p>
            <a:pPr>
              <a:lnSpc>
                <a:spcPct val="150000"/>
              </a:lnSpc>
            </a:pPr>
            <a:r>
              <a:rPr lang="de-DE" sz="2400" b="1" dirty="0">
                <a:solidFill>
                  <a:srgbClr val="C00000"/>
                </a:solidFill>
                <a:latin typeface="Calibri" panose="020F0502020204030204" pitchFamily="34" charset="0"/>
              </a:rPr>
              <a:t>Umschlagshäufigkeit</a:t>
            </a:r>
            <a:br>
              <a:rPr lang="de-DE" sz="2400" dirty="0">
                <a:latin typeface="Calibri" panose="020F0502020204030204" pitchFamily="34" charset="0"/>
              </a:rPr>
            </a:br>
            <a:r>
              <a:rPr lang="de-DE" dirty="0">
                <a:latin typeface="Calibri" panose="020F0502020204030204" pitchFamily="34" charset="0"/>
              </a:rPr>
              <a:t>Häufigkeit der Nutzung eines gesamten Messegeländes pro Jahr.</a:t>
            </a:r>
          </a:p>
          <a:p>
            <a:pPr>
              <a:lnSpc>
                <a:spcPct val="150000"/>
              </a:lnSpc>
            </a:pPr>
            <a:r>
              <a:rPr lang="de-DE" sz="2400" b="1" dirty="0">
                <a:solidFill>
                  <a:srgbClr val="C00000"/>
                </a:solidFill>
                <a:latin typeface="Calibri" panose="020F0502020204030204" pitchFamily="34" charset="0"/>
              </a:rPr>
              <a:t>Umwegrentabilität</a:t>
            </a:r>
            <a:br>
              <a:rPr lang="de-DE" sz="2400" dirty="0">
                <a:latin typeface="Calibri" panose="020F0502020204030204" pitchFamily="34" charset="0"/>
              </a:rPr>
            </a:br>
            <a:r>
              <a:rPr lang="de-DE" dirty="0">
                <a:latin typeface="Calibri" panose="020F0502020204030204" pitchFamily="34" charset="0"/>
              </a:rPr>
              <a:t>Volkswirtschaftliche Effekte über den Umsatz des Messeveranstalters mit der Messe hinaus (touristische, gewerbliche, verkehrliche, Beschäftigungs- und Handelseffekte) von der Messe generiert oder induziert werden.</a:t>
            </a:r>
            <a:endParaRPr lang="de-DE" sz="2400" dirty="0">
              <a:latin typeface="Calibri" panose="020F0502020204030204" pitchFamily="34" charset="0"/>
            </a:endParaRP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T/U</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9812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923894" y="1678662"/>
            <a:ext cx="8021050" cy="5043688"/>
          </a:xfrm>
          <a:prstGeom prst="rect">
            <a:avLst/>
          </a:prstGeom>
          <a:noFill/>
        </p:spPr>
        <p:txBody>
          <a:bodyPr wrap="square" rtlCol="0">
            <a:spAutoFit/>
          </a:bodyPr>
          <a:lstStyle/>
          <a:p>
            <a:pPr>
              <a:lnSpc>
                <a:spcPct val="150000"/>
              </a:lnSpc>
            </a:pPr>
            <a:r>
              <a:rPr lang="de-DE" sz="2400" b="1" dirty="0">
                <a:solidFill>
                  <a:srgbClr val="C00000"/>
                </a:solidFill>
                <a:latin typeface="Calibri" panose="020F0502020204030204" pitchFamily="34" charset="0"/>
              </a:rPr>
              <a:t>Unteraussteller</a:t>
            </a:r>
            <a:br>
              <a:rPr lang="de-DE" sz="2400" dirty="0">
                <a:latin typeface="Calibri" panose="020F0502020204030204" pitchFamily="34" charset="0"/>
              </a:rPr>
            </a:br>
            <a:r>
              <a:rPr lang="de-DE" dirty="0">
                <a:latin typeface="Calibri" panose="020F0502020204030204" pitchFamily="34" charset="0"/>
              </a:rPr>
              <a:t>siehe </a:t>
            </a:r>
            <a:r>
              <a:rPr lang="de-DE" dirty="0">
                <a:latin typeface="Calibri" panose="020F0502020204030204" pitchFamily="34" charset="0"/>
                <a:sym typeface="Wingdings" panose="05000000000000000000" pitchFamily="2" charset="2"/>
              </a:rPr>
              <a:t></a:t>
            </a:r>
            <a:r>
              <a:rPr lang="de-DE" dirty="0">
                <a:latin typeface="Calibri" panose="020F0502020204030204" pitchFamily="34" charset="0"/>
              </a:rPr>
              <a:t> Mitaussteller</a:t>
            </a:r>
          </a:p>
          <a:p>
            <a:pPr>
              <a:lnSpc>
                <a:spcPct val="150000"/>
              </a:lnSpc>
            </a:pPr>
            <a:endParaRPr lang="de-DE" dirty="0">
              <a:latin typeface="Calibri" panose="020F0502020204030204" pitchFamily="34" charset="0"/>
            </a:endParaRPr>
          </a:p>
          <a:p>
            <a:pPr>
              <a:lnSpc>
                <a:spcPct val="150000"/>
              </a:lnSpc>
            </a:pPr>
            <a:r>
              <a:rPr lang="de-DE" sz="2400" b="1" dirty="0">
                <a:solidFill>
                  <a:srgbClr val="C00000"/>
                </a:solidFill>
                <a:latin typeface="Calibri" panose="020F0502020204030204" pitchFamily="34" charset="0"/>
              </a:rPr>
              <a:t>Vertragsbestätigung</a:t>
            </a:r>
            <a:br>
              <a:rPr lang="de-DE" sz="2400" dirty="0">
                <a:latin typeface="Calibri" panose="020F0502020204030204" pitchFamily="34" charset="0"/>
              </a:rPr>
            </a:br>
            <a:r>
              <a:rPr lang="de-DE" dirty="0" err="1">
                <a:latin typeface="Calibri" panose="020F0502020204030204" pitchFamily="34" charset="0"/>
              </a:rPr>
              <a:t>Vertragsbestätigung</a:t>
            </a:r>
            <a:r>
              <a:rPr lang="de-DE" dirty="0">
                <a:latin typeface="Calibri" panose="020F0502020204030204" pitchFamily="34" charset="0"/>
              </a:rPr>
              <a:t> eines anmeldenden Unternehmens durch den Veranstalter zur endgültigen Zulassung für die Teilnahme an einer Messe (erfolgt in der Regel mit der Zuteilung des Standplatzes).</a:t>
            </a:r>
          </a:p>
          <a:p>
            <a:pPr>
              <a:lnSpc>
                <a:spcPct val="150000"/>
              </a:lnSpc>
            </a:pPr>
            <a:endParaRPr lang="de-DE" dirty="0">
              <a:latin typeface="Calibri" panose="020F0502020204030204" pitchFamily="34" charset="0"/>
            </a:endParaRPr>
          </a:p>
          <a:p>
            <a:pPr>
              <a:lnSpc>
                <a:spcPct val="150000"/>
              </a:lnSpc>
            </a:pPr>
            <a:r>
              <a:rPr lang="de-DE" sz="2400" b="1" dirty="0">
                <a:solidFill>
                  <a:srgbClr val="C00000"/>
                </a:solidFill>
                <a:latin typeface="Calibri" panose="020F0502020204030204" pitchFamily="34" charset="0"/>
              </a:rPr>
              <a:t>Zusätzlich vertretenes Unternehmen</a:t>
            </a:r>
            <a:br>
              <a:rPr lang="de-DE" sz="2400" dirty="0">
                <a:latin typeface="Calibri" panose="020F0502020204030204" pitchFamily="34" charset="0"/>
              </a:rPr>
            </a:br>
            <a:r>
              <a:rPr lang="de-DE" dirty="0" err="1">
                <a:latin typeface="Calibri" panose="020F0502020204030204" pitchFamily="34" charset="0"/>
              </a:rPr>
              <a:t>Unternehmen</a:t>
            </a:r>
            <a:r>
              <a:rPr lang="de-DE" dirty="0">
                <a:latin typeface="Calibri" panose="020F0502020204030204" pitchFamily="34" charset="0"/>
              </a:rPr>
              <a:t>, das ohne eigenes Personal, aber mit Gütern oder Informationen auf dem Stand eines Hauptausstellers vertreten ist.</a:t>
            </a:r>
          </a:p>
        </p:txBody>
      </p:sp>
      <p:sp>
        <p:nvSpPr>
          <p:cNvPr id="9" name="Textfeld 8">
            <a:extLst>
              <a:ext uri="{FF2B5EF4-FFF2-40B4-BE49-F238E27FC236}">
                <a16:creationId xmlns:a16="http://schemas.microsoft.com/office/drawing/2014/main" id="{2F3B74B8-03F0-48E1-A234-29B8436F8894}"/>
              </a:ext>
            </a:extLst>
          </p:cNvPr>
          <p:cNvSpPr txBox="1"/>
          <p:nvPr/>
        </p:nvSpPr>
        <p:spPr>
          <a:xfrm>
            <a:off x="138236" y="2197768"/>
            <a:ext cx="2585914" cy="2089033"/>
          </a:xfrm>
          <a:prstGeom prst="rect">
            <a:avLst/>
          </a:prstGeom>
          <a:noFill/>
        </p:spPr>
        <p:txBody>
          <a:bodyPr wrap="square" rtlCol="0">
            <a:spAutoFit/>
          </a:bodyPr>
          <a:lstStyle/>
          <a:p>
            <a:pPr>
              <a:lnSpc>
                <a:spcPct val="150000"/>
              </a:lnSpc>
            </a:pPr>
            <a:r>
              <a:rPr lang="de-DE" sz="2800" dirty="0">
                <a:solidFill>
                  <a:schemeClr val="bg1"/>
                </a:solidFill>
                <a:latin typeface="Calibri" panose="020F0502020204030204" pitchFamily="34" charset="0"/>
              </a:rPr>
              <a:t>Glossar</a:t>
            </a:r>
          </a:p>
          <a:p>
            <a:pPr>
              <a:lnSpc>
                <a:spcPct val="150000"/>
              </a:lnSpc>
            </a:pPr>
            <a:endParaRPr lang="de-DE" sz="600" dirty="0">
              <a:solidFill>
                <a:schemeClr val="bg1"/>
              </a:solidFill>
              <a:latin typeface="Calibri" panose="020F0502020204030204" pitchFamily="34" charset="0"/>
            </a:endParaRPr>
          </a:p>
          <a:p>
            <a:pPr lvl="1">
              <a:lnSpc>
                <a:spcPct val="150000"/>
              </a:lnSpc>
            </a:pPr>
            <a:r>
              <a:rPr lang="de-DE" dirty="0">
                <a:solidFill>
                  <a:schemeClr val="bg1"/>
                </a:solidFill>
                <a:latin typeface="Calibri" panose="020F0502020204030204" pitchFamily="34" charset="0"/>
              </a:rPr>
              <a:t>Typische Begrifflichkeiten aus dem Messewesen</a:t>
            </a:r>
            <a:endParaRPr lang="de-CH" dirty="0">
              <a:solidFill>
                <a:schemeClr val="bg1"/>
              </a:solidFill>
              <a:latin typeface="Calibri" panose="020F050202020403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BD806301-CB79-440E-87D3-ED2E65F96A52}"/>
              </a:ext>
            </a:extLst>
          </p:cNvPr>
          <p:cNvSpPr txBox="1"/>
          <p:nvPr/>
        </p:nvSpPr>
        <p:spPr>
          <a:xfrm>
            <a:off x="3923894" y="581749"/>
            <a:ext cx="5974079" cy="1361351"/>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U/V/Z</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6171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2807367"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08BF5EED-B672-4941-BD40-5E6F81DE13EB}"/>
              </a:ext>
            </a:extLst>
          </p:cNvPr>
          <p:cNvSpPr txBox="1"/>
          <p:nvPr/>
        </p:nvSpPr>
        <p:spPr>
          <a:xfrm>
            <a:off x="3497182" y="2197768"/>
            <a:ext cx="8253662" cy="3535583"/>
          </a:xfrm>
          <a:prstGeom prst="rect">
            <a:avLst/>
          </a:prstGeom>
          <a:noFill/>
        </p:spPr>
        <p:txBody>
          <a:bodyPr wrap="square" rtlCol="0">
            <a:spAutoFit/>
          </a:bodyPr>
          <a:lstStyle/>
          <a:p>
            <a:pPr>
              <a:lnSpc>
                <a:spcPct val="150000"/>
              </a:lnSpc>
              <a:spcAft>
                <a:spcPts val="1200"/>
              </a:spcAft>
            </a:pPr>
            <a:r>
              <a:rPr lang="de-DE" dirty="0">
                <a:latin typeface="Calibri" panose="020F0502020204030204" pitchFamily="34" charset="0"/>
                <a:cs typeface="Arial" panose="020B0604020202020204" pitchFamily="34" charset="0"/>
              </a:rPr>
              <a:t>Messeplätze und -veranstalter erwirtschaften nicht nur </a:t>
            </a:r>
            <a:br>
              <a:rPr lang="de-DE" dirty="0">
                <a:latin typeface="Calibri" panose="020F0502020204030204" pitchFamily="34" charset="0"/>
                <a:cs typeface="Arial" panose="020B0604020202020204" pitchFamily="34" charset="0"/>
              </a:rPr>
            </a:br>
            <a:r>
              <a:rPr lang="de-DE" dirty="0">
                <a:latin typeface="Calibri" panose="020F0502020204030204" pitchFamily="34" charset="0"/>
                <a:cs typeface="Arial" panose="020B0604020202020204" pitchFamily="34" charset="0"/>
              </a:rPr>
              <a:t>die direkten Umsätze, die sie mit ihren Ausstellern und Besuchern erzielen. Sie lösen darüber hinaus eine Vielzahl sog. „</a:t>
            </a:r>
            <a:r>
              <a:rPr lang="de-DE" b="1" dirty="0">
                <a:solidFill>
                  <a:srgbClr val="CB0F1E"/>
                </a:solidFill>
                <a:latin typeface="Calibri" panose="020F0502020204030204" pitchFamily="34" charset="0"/>
                <a:cs typeface="Arial" panose="020B0604020202020204" pitchFamily="34" charset="0"/>
              </a:rPr>
              <a:t>Sekundäreffekte</a:t>
            </a:r>
            <a:r>
              <a:rPr lang="de-DE" dirty="0">
                <a:latin typeface="Calibri" panose="020F0502020204030204" pitchFamily="34" charset="0"/>
                <a:cs typeface="Arial" panose="020B0604020202020204" pitchFamily="34" charset="0"/>
              </a:rPr>
              <a:t>“, etwa Reise-, Übernachtungs- und Verpflegungskosten der Aussteller und Besucher, oder auch Investitionen in Standbau oder Kommunikation der Aussteller, aus.</a:t>
            </a:r>
          </a:p>
          <a:p>
            <a:pPr>
              <a:lnSpc>
                <a:spcPct val="150000"/>
              </a:lnSpc>
              <a:spcAft>
                <a:spcPts val="600"/>
              </a:spcAft>
            </a:pPr>
            <a:r>
              <a:rPr lang="de-DE" dirty="0">
                <a:latin typeface="Calibri" panose="020F0502020204030204" pitchFamily="34" charset="0"/>
                <a:cs typeface="Arial" panose="020B0604020202020204" pitchFamily="34" charset="0"/>
              </a:rPr>
              <a:t>Zahlreiche Expertenstudien gehen davon aus, dass </a:t>
            </a:r>
            <a:br>
              <a:rPr lang="de-DE" dirty="0">
                <a:latin typeface="Calibri" panose="020F0502020204030204" pitchFamily="34" charset="0"/>
                <a:cs typeface="Arial" panose="020B0604020202020204" pitchFamily="34" charset="0"/>
              </a:rPr>
            </a:br>
            <a:r>
              <a:rPr lang="de-DE" dirty="0">
                <a:latin typeface="Calibri" panose="020F0502020204030204" pitchFamily="34" charset="0"/>
                <a:cs typeface="Arial" panose="020B0604020202020204" pitchFamily="34" charset="0"/>
              </a:rPr>
              <a:t>diese sog. „</a:t>
            </a:r>
            <a:r>
              <a:rPr lang="de-DE" b="1" dirty="0">
                <a:solidFill>
                  <a:srgbClr val="CB0F1E"/>
                </a:solidFill>
                <a:latin typeface="Calibri" panose="020F0502020204030204" pitchFamily="34" charset="0"/>
                <a:cs typeface="Arial" panose="020B0604020202020204" pitchFamily="34" charset="0"/>
              </a:rPr>
              <a:t>Umwegrentabilität</a:t>
            </a:r>
            <a:r>
              <a:rPr lang="de-DE" dirty="0">
                <a:latin typeface="Calibri" panose="020F0502020204030204" pitchFamily="34" charset="0"/>
                <a:cs typeface="Arial" panose="020B0604020202020204" pitchFamily="34" charset="0"/>
              </a:rPr>
              <a:t>“ die Umsatzerlöse eines Messeplatzes um den Faktor 6 bis 10 übersteigt.</a:t>
            </a:r>
          </a:p>
        </p:txBody>
      </p:sp>
      <p:sp>
        <p:nvSpPr>
          <p:cNvPr id="9" name="Textfeld 8">
            <a:extLst>
              <a:ext uri="{FF2B5EF4-FFF2-40B4-BE49-F238E27FC236}">
                <a16:creationId xmlns:a16="http://schemas.microsoft.com/office/drawing/2014/main" id="{2F3B74B8-03F0-48E1-A234-29B8436F8894}"/>
              </a:ext>
            </a:extLst>
          </p:cNvPr>
          <p:cNvSpPr txBox="1"/>
          <p:nvPr/>
        </p:nvSpPr>
        <p:spPr>
          <a:xfrm>
            <a:off x="441156" y="4776428"/>
            <a:ext cx="2077454" cy="1815882"/>
          </a:xfrm>
          <a:prstGeom prst="rect">
            <a:avLst/>
          </a:prstGeom>
          <a:noFill/>
        </p:spPr>
        <p:txBody>
          <a:bodyPr wrap="square" rtlCol="0">
            <a:spAutoFit/>
          </a:bodyPr>
          <a:lstStyle/>
          <a:p>
            <a:r>
              <a:rPr lang="de-DE" sz="1600" dirty="0">
                <a:solidFill>
                  <a:srgbClr val="FFFFFF"/>
                </a:solidFill>
              </a:rPr>
              <a:t>Das Messewesen in der Schweiz sorgte 2017 für volkswirtschaftliche Sekundäreffekte in Höhe von ungefähr </a:t>
            </a:r>
            <a:br>
              <a:rPr lang="de-DE" sz="1600" dirty="0">
                <a:solidFill>
                  <a:srgbClr val="FFFFFF"/>
                </a:solidFill>
              </a:rPr>
            </a:br>
            <a:r>
              <a:rPr lang="de-DE" sz="1600" dirty="0">
                <a:solidFill>
                  <a:srgbClr val="FFFFFF"/>
                </a:solidFill>
              </a:rPr>
              <a:t>7 Mrd. CHF</a:t>
            </a:r>
            <a:r>
              <a:rPr lang="de-DE" sz="1600" dirty="0">
                <a:solidFill>
                  <a:srgbClr val="FFFFFF"/>
                </a:solidFill>
                <a:cs typeface="Arial" panose="020B0604020202020204" pitchFamily="34" charset="0"/>
              </a:rPr>
              <a:t>.</a:t>
            </a:r>
            <a:endParaRPr lang="de-CH" sz="1600" dirty="0">
              <a:solidFill>
                <a:srgbClr val="FFFFFF"/>
              </a:solidFill>
              <a:cs typeface="Arial" panose="020B0604020202020204" pitchFamily="34" charset="0"/>
            </a:endParaRPr>
          </a:p>
        </p:txBody>
      </p:sp>
      <p:pic>
        <p:nvPicPr>
          <p:cNvPr id="10" name="Grafik 9" descr="Glühbirne">
            <a:extLst>
              <a:ext uri="{FF2B5EF4-FFF2-40B4-BE49-F238E27FC236}">
                <a16:creationId xmlns:a16="http://schemas.microsoft.com/office/drawing/2014/main" id="{2F8458D7-0FED-434F-BE4D-244BE8E63D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840" y="3710169"/>
            <a:ext cx="914400" cy="914400"/>
          </a:xfrm>
          <a:prstGeom prst="rect">
            <a:avLst/>
          </a:prstGeom>
        </p:spPr>
      </p:pic>
      <p:sp>
        <p:nvSpPr>
          <p:cNvPr id="12" name="Textfeld 11">
            <a:extLst>
              <a:ext uri="{FF2B5EF4-FFF2-40B4-BE49-F238E27FC236}">
                <a16:creationId xmlns:a16="http://schemas.microsoft.com/office/drawing/2014/main" id="{BD806301-CB79-440E-87D3-ED2E65F96A52}"/>
              </a:ext>
            </a:extLst>
          </p:cNvPr>
          <p:cNvSpPr txBox="1"/>
          <p:nvPr/>
        </p:nvSpPr>
        <p:spPr>
          <a:xfrm>
            <a:off x="3923893" y="581749"/>
            <a:ext cx="7346613" cy="1760398"/>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SEKUNDÄREFFEKTE VON MESSEN</a:t>
            </a: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3625516"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6B1DCF02-382C-4792-A868-50C4C87C10F8}"/>
              </a:ext>
            </a:extLst>
          </p:cNvPr>
          <p:cNvSpPr txBox="1"/>
          <p:nvPr/>
        </p:nvSpPr>
        <p:spPr>
          <a:xfrm>
            <a:off x="10281685" y="6346089"/>
            <a:ext cx="1581448" cy="246221"/>
          </a:xfrm>
          <a:prstGeom prst="rect">
            <a:avLst/>
          </a:prstGeom>
          <a:noFill/>
        </p:spPr>
        <p:txBody>
          <a:bodyPr wrap="square" rtlCol="0">
            <a:spAutoFit/>
          </a:bodyPr>
          <a:lstStyle/>
          <a:p>
            <a:pPr algn="r"/>
            <a:r>
              <a:rPr lang="de-CH" sz="1000" dirty="0" err="1">
                <a:latin typeface="Arial" panose="020B0604020202020204" pitchFamily="34" charset="0"/>
                <a:cs typeface="Arial" panose="020B0604020202020204" pitchFamily="34" charset="0"/>
              </a:rPr>
              <a:t>Credits</a:t>
            </a:r>
            <a:r>
              <a:rPr lang="de-CH" sz="1000" dirty="0">
                <a:latin typeface="Arial" panose="020B0604020202020204" pitchFamily="34" charset="0"/>
                <a:cs typeface="Arial" panose="020B0604020202020204" pitchFamily="34" charset="0"/>
              </a:rPr>
              <a:t> &amp; Quelle 11, 12</a:t>
            </a:r>
          </a:p>
        </p:txBody>
      </p:sp>
    </p:spTree>
    <p:extLst>
      <p:ext uri="{BB962C8B-B14F-4D97-AF65-F5344CB8AC3E}">
        <p14:creationId xmlns:p14="http://schemas.microsoft.com/office/powerpoint/2010/main" val="3887851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394744" cy="1760398"/>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WEGA – Die Thurgauer Messe</a:t>
            </a: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38D8AAD0-69E8-4DCA-B619-187147B48089}"/>
              </a:ext>
            </a:extLst>
          </p:cNvPr>
          <p:cNvSpPr txBox="1"/>
          <p:nvPr/>
        </p:nvSpPr>
        <p:spPr>
          <a:xfrm>
            <a:off x="834190" y="2219325"/>
            <a:ext cx="10116457" cy="1292662"/>
          </a:xfrm>
          <a:prstGeom prst="rect">
            <a:avLst/>
          </a:prstGeom>
          <a:noFill/>
        </p:spPr>
        <p:txBody>
          <a:bodyPr wrap="square" rtlCol="0">
            <a:spAutoFit/>
          </a:bodyPr>
          <a:lstStyle/>
          <a:p>
            <a:pPr>
              <a:lnSpc>
                <a:spcPct val="150000"/>
              </a:lnSpc>
            </a:pPr>
            <a:r>
              <a:rPr lang="de-DE" sz="2000" dirty="0">
                <a:latin typeface="Calibri" panose="020F0502020204030204" pitchFamily="34" charset="0"/>
              </a:rPr>
              <a:t>Publikumsmesse (jährlich im Herbst)</a:t>
            </a:r>
          </a:p>
          <a:p>
            <a:pPr>
              <a:lnSpc>
                <a:spcPct val="150000"/>
              </a:lnSpc>
            </a:pPr>
            <a:r>
              <a:rPr lang="de-DE" sz="2000" dirty="0">
                <a:latin typeface="Calibri" panose="020F0502020204030204" pitchFamily="34" charset="0"/>
              </a:rPr>
              <a:t>Weinfelden (TG)</a:t>
            </a:r>
          </a:p>
          <a:p>
            <a:endParaRPr lang="de-CH" dirty="0"/>
          </a:p>
        </p:txBody>
      </p:sp>
      <p:sp>
        <p:nvSpPr>
          <p:cNvPr id="7" name="Rechteck: abgerundete Ecken 6">
            <a:hlinkClick r:id="rId2"/>
            <a:extLst>
              <a:ext uri="{FF2B5EF4-FFF2-40B4-BE49-F238E27FC236}">
                <a16:creationId xmlns:a16="http://schemas.microsoft.com/office/drawing/2014/main" id="{98FD69FE-9453-4471-B7DB-E87EE1222300}"/>
              </a:ext>
            </a:extLst>
          </p:cNvPr>
          <p:cNvSpPr/>
          <p:nvPr/>
        </p:nvSpPr>
        <p:spPr>
          <a:xfrm>
            <a:off x="3697302" y="3429000"/>
            <a:ext cx="4830010" cy="2783890"/>
          </a:xfrm>
          <a:prstGeom prst="roundRect">
            <a:avLst/>
          </a:prstGeom>
          <a:noFill/>
          <a:ln w="57150">
            <a:solidFill>
              <a:srgbClr val="CB0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descr="Wiedergeben">
            <a:hlinkClick r:id="rId2"/>
            <a:extLst>
              <a:ext uri="{FF2B5EF4-FFF2-40B4-BE49-F238E27FC236}">
                <a16:creationId xmlns:a16="http://schemas.microsoft.com/office/drawing/2014/main" id="{4095B74F-E70B-4B6B-A6D2-BDCBB71687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6926" y="3632707"/>
            <a:ext cx="2942603" cy="2483000"/>
          </a:xfrm>
          <a:prstGeom prst="rect">
            <a:avLst/>
          </a:prstGeom>
        </p:spPr>
      </p:pic>
    </p:spTree>
    <p:extLst>
      <p:ext uri="{BB962C8B-B14F-4D97-AF65-F5344CB8AC3E}">
        <p14:creationId xmlns:p14="http://schemas.microsoft.com/office/powerpoint/2010/main" val="33051847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8CD58E7C-D0B9-43C5-80BF-393D6A464B3C}"/>
              </a:ext>
            </a:extLst>
          </p:cNvPr>
          <p:cNvSpPr txBox="1"/>
          <p:nvPr/>
        </p:nvSpPr>
        <p:spPr>
          <a:xfrm>
            <a:off x="1132567" y="581749"/>
            <a:ext cx="8521227" cy="1760398"/>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Forstmesse – Treffpunkt der Holz- und Waldwirtschaft</a:t>
            </a: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38D8AAD0-69E8-4DCA-B619-187147B48089}"/>
              </a:ext>
            </a:extLst>
          </p:cNvPr>
          <p:cNvSpPr txBox="1"/>
          <p:nvPr/>
        </p:nvSpPr>
        <p:spPr>
          <a:xfrm>
            <a:off x="834190" y="2219325"/>
            <a:ext cx="10116457" cy="1200329"/>
          </a:xfrm>
          <a:prstGeom prst="rect">
            <a:avLst/>
          </a:prstGeom>
          <a:noFill/>
        </p:spPr>
        <p:txBody>
          <a:bodyPr wrap="square" rtlCol="0">
            <a:spAutoFit/>
          </a:bodyPr>
          <a:lstStyle/>
          <a:p>
            <a:pPr>
              <a:lnSpc>
                <a:spcPct val="150000"/>
              </a:lnSpc>
            </a:pPr>
            <a:r>
              <a:rPr lang="de-DE" dirty="0">
                <a:latin typeface="Calibri" panose="020F0502020204030204" pitchFamily="34" charset="0"/>
              </a:rPr>
              <a:t>Fachmesse (2-jährlich im Sommer)</a:t>
            </a:r>
          </a:p>
          <a:p>
            <a:pPr>
              <a:lnSpc>
                <a:spcPct val="150000"/>
              </a:lnSpc>
            </a:pPr>
            <a:r>
              <a:rPr lang="de-DE" dirty="0">
                <a:latin typeface="Calibri" panose="020F0502020204030204" pitchFamily="34" charset="0"/>
              </a:rPr>
              <a:t>Luzern (LU)</a:t>
            </a:r>
          </a:p>
          <a:p>
            <a:endParaRPr lang="de-CH" dirty="0"/>
          </a:p>
        </p:txBody>
      </p:sp>
      <p:sp>
        <p:nvSpPr>
          <p:cNvPr id="7" name="Rechteck: abgerundete Ecken 6">
            <a:hlinkClick r:id="rId2"/>
            <a:extLst>
              <a:ext uri="{FF2B5EF4-FFF2-40B4-BE49-F238E27FC236}">
                <a16:creationId xmlns:a16="http://schemas.microsoft.com/office/drawing/2014/main" id="{BD2BDF20-7F73-4345-A4E4-46594DA14029}"/>
              </a:ext>
            </a:extLst>
          </p:cNvPr>
          <p:cNvSpPr/>
          <p:nvPr/>
        </p:nvSpPr>
        <p:spPr>
          <a:xfrm>
            <a:off x="3680995" y="3429000"/>
            <a:ext cx="4830010" cy="2783890"/>
          </a:xfrm>
          <a:prstGeom prst="roundRect">
            <a:avLst/>
          </a:prstGeom>
          <a:noFill/>
          <a:ln w="57150">
            <a:solidFill>
              <a:srgbClr val="CB0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descr="Wiedergeben">
            <a:hlinkClick r:id="rId2"/>
            <a:extLst>
              <a:ext uri="{FF2B5EF4-FFF2-40B4-BE49-F238E27FC236}">
                <a16:creationId xmlns:a16="http://schemas.microsoft.com/office/drawing/2014/main" id="{5485D5A1-D430-444D-A551-9144D830FC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6926" y="3632707"/>
            <a:ext cx="2942603" cy="2483000"/>
          </a:xfrm>
          <a:prstGeom prst="rect">
            <a:avLst/>
          </a:prstGeom>
        </p:spPr>
      </p:pic>
    </p:spTree>
    <p:extLst>
      <p:ext uri="{BB962C8B-B14F-4D97-AF65-F5344CB8AC3E}">
        <p14:creationId xmlns:p14="http://schemas.microsoft.com/office/powerpoint/2010/main" val="1569883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8CD58E7C-D0B9-43C5-80BF-393D6A464B3C}"/>
              </a:ext>
            </a:extLst>
          </p:cNvPr>
          <p:cNvSpPr txBox="1"/>
          <p:nvPr/>
        </p:nvSpPr>
        <p:spPr>
          <a:xfrm>
            <a:off x="1132567" y="581749"/>
            <a:ext cx="9548913" cy="1760398"/>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IMMO Messe – für Immobilien, Bau und Renovation</a:t>
            </a: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38D8AAD0-69E8-4DCA-B619-187147B48089}"/>
              </a:ext>
            </a:extLst>
          </p:cNvPr>
          <p:cNvSpPr txBox="1"/>
          <p:nvPr/>
        </p:nvSpPr>
        <p:spPr>
          <a:xfrm>
            <a:off x="834190" y="2228671"/>
            <a:ext cx="10116457" cy="1200329"/>
          </a:xfrm>
          <a:prstGeom prst="rect">
            <a:avLst/>
          </a:prstGeom>
          <a:noFill/>
        </p:spPr>
        <p:txBody>
          <a:bodyPr wrap="square" rtlCol="0">
            <a:spAutoFit/>
          </a:bodyPr>
          <a:lstStyle/>
          <a:p>
            <a:pPr>
              <a:lnSpc>
                <a:spcPct val="150000"/>
              </a:lnSpc>
            </a:pPr>
            <a:r>
              <a:rPr lang="de-DE" dirty="0">
                <a:latin typeface="Calibri" panose="020F0502020204030204" pitchFamily="34" charset="0"/>
              </a:rPr>
              <a:t>SI-Messe (jährlich im Frühjahr)</a:t>
            </a:r>
          </a:p>
          <a:p>
            <a:pPr>
              <a:lnSpc>
                <a:spcPct val="150000"/>
              </a:lnSpc>
            </a:pPr>
            <a:r>
              <a:rPr lang="de-DE" dirty="0">
                <a:latin typeface="Calibri" panose="020F0502020204030204" pitchFamily="34" charset="0"/>
              </a:rPr>
              <a:t>St. Gallen (SG)</a:t>
            </a:r>
          </a:p>
          <a:p>
            <a:endParaRPr lang="de-CH" dirty="0"/>
          </a:p>
        </p:txBody>
      </p:sp>
      <p:sp>
        <p:nvSpPr>
          <p:cNvPr id="7" name="Rechteck: abgerundete Ecken 6">
            <a:hlinkClick r:id="rId2"/>
            <a:extLst>
              <a:ext uri="{FF2B5EF4-FFF2-40B4-BE49-F238E27FC236}">
                <a16:creationId xmlns:a16="http://schemas.microsoft.com/office/drawing/2014/main" id="{775CF862-431B-4B83-AF1A-823F2FF529C3}"/>
              </a:ext>
            </a:extLst>
          </p:cNvPr>
          <p:cNvSpPr/>
          <p:nvPr/>
        </p:nvSpPr>
        <p:spPr>
          <a:xfrm>
            <a:off x="3697302" y="3429000"/>
            <a:ext cx="4830010" cy="2783890"/>
          </a:xfrm>
          <a:prstGeom prst="roundRect">
            <a:avLst/>
          </a:prstGeom>
          <a:noFill/>
          <a:ln w="57150">
            <a:solidFill>
              <a:srgbClr val="CB0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descr="Wiedergeben">
            <a:hlinkClick r:id="rId2"/>
            <a:extLst>
              <a:ext uri="{FF2B5EF4-FFF2-40B4-BE49-F238E27FC236}">
                <a16:creationId xmlns:a16="http://schemas.microsoft.com/office/drawing/2014/main" id="{CB4F7F8E-A9A4-4FA4-8DBC-2CC3F7D593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6926" y="3632707"/>
            <a:ext cx="2942603" cy="2483000"/>
          </a:xfrm>
          <a:prstGeom prst="rect">
            <a:avLst/>
          </a:prstGeom>
        </p:spPr>
      </p:pic>
    </p:spTree>
    <p:extLst>
      <p:ext uri="{BB962C8B-B14F-4D97-AF65-F5344CB8AC3E}">
        <p14:creationId xmlns:p14="http://schemas.microsoft.com/office/powerpoint/2010/main" val="14614595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394744" cy="1760398"/>
          </a:xfrm>
          <a:prstGeom prst="rect">
            <a:avLst/>
          </a:prstGeom>
          <a:noFill/>
        </p:spPr>
        <p:txBody>
          <a:bodyPr wrap="square" rtlCol="0">
            <a:noAutofit/>
          </a:bodyPr>
          <a:lstStyle/>
          <a:p>
            <a:r>
              <a:rPr lang="de-CH" sz="4000" b="1" dirty="0">
                <a:solidFill>
                  <a:srgbClr val="CB0F1E"/>
                </a:solidFill>
                <a:latin typeface="Calibri" panose="020F0502020204030204" pitchFamily="34" charset="0"/>
                <a:cs typeface="Arial" panose="020B0604020202020204" pitchFamily="34" charset="0"/>
              </a:rPr>
              <a:t>Grenzenlos – die Ferienmesse</a:t>
            </a: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38D8AAD0-69E8-4DCA-B619-187147B48089}"/>
              </a:ext>
            </a:extLst>
          </p:cNvPr>
          <p:cNvSpPr txBox="1"/>
          <p:nvPr/>
        </p:nvSpPr>
        <p:spPr>
          <a:xfrm>
            <a:off x="834190" y="2219325"/>
            <a:ext cx="10116457" cy="1200329"/>
          </a:xfrm>
          <a:prstGeom prst="rect">
            <a:avLst/>
          </a:prstGeom>
          <a:noFill/>
        </p:spPr>
        <p:txBody>
          <a:bodyPr wrap="square" rtlCol="0">
            <a:spAutoFit/>
          </a:bodyPr>
          <a:lstStyle/>
          <a:p>
            <a:pPr>
              <a:lnSpc>
                <a:spcPct val="150000"/>
              </a:lnSpc>
            </a:pPr>
            <a:r>
              <a:rPr lang="de-DE" dirty="0">
                <a:latin typeface="Calibri" panose="020F0502020204030204" pitchFamily="34" charset="0"/>
              </a:rPr>
              <a:t>SI-Messe (jährlich im Winter)</a:t>
            </a:r>
          </a:p>
          <a:p>
            <a:pPr>
              <a:lnSpc>
                <a:spcPct val="150000"/>
              </a:lnSpc>
            </a:pPr>
            <a:r>
              <a:rPr lang="de-DE" dirty="0">
                <a:latin typeface="Calibri" panose="020F0502020204030204" pitchFamily="34" charset="0"/>
              </a:rPr>
              <a:t>St. Gallen (SG)</a:t>
            </a:r>
          </a:p>
          <a:p>
            <a:endParaRPr lang="de-CH" dirty="0"/>
          </a:p>
        </p:txBody>
      </p:sp>
      <p:sp>
        <p:nvSpPr>
          <p:cNvPr id="7" name="Rechteck: abgerundete Ecken 6">
            <a:hlinkClick r:id="rId2"/>
            <a:extLst>
              <a:ext uri="{FF2B5EF4-FFF2-40B4-BE49-F238E27FC236}">
                <a16:creationId xmlns:a16="http://schemas.microsoft.com/office/drawing/2014/main" id="{FA71322C-1C62-448D-9489-75DE4459B75F}"/>
              </a:ext>
            </a:extLst>
          </p:cNvPr>
          <p:cNvSpPr/>
          <p:nvPr/>
        </p:nvSpPr>
        <p:spPr>
          <a:xfrm>
            <a:off x="3697302" y="3429000"/>
            <a:ext cx="4830010" cy="2783890"/>
          </a:xfrm>
          <a:prstGeom prst="roundRect">
            <a:avLst/>
          </a:prstGeom>
          <a:noFill/>
          <a:ln w="57150">
            <a:solidFill>
              <a:srgbClr val="CB0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descr="Wiedergeben">
            <a:hlinkClick r:id="rId2"/>
            <a:extLst>
              <a:ext uri="{FF2B5EF4-FFF2-40B4-BE49-F238E27FC236}">
                <a16:creationId xmlns:a16="http://schemas.microsoft.com/office/drawing/2014/main" id="{7A7C4DDF-5D7B-4AF2-9E9E-A80EE2FBC1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6926" y="3632707"/>
            <a:ext cx="2942603" cy="2483000"/>
          </a:xfrm>
          <a:prstGeom prst="rect">
            <a:avLst/>
          </a:prstGeom>
        </p:spPr>
      </p:pic>
    </p:spTree>
    <p:extLst>
      <p:ext uri="{BB962C8B-B14F-4D97-AF65-F5344CB8AC3E}">
        <p14:creationId xmlns:p14="http://schemas.microsoft.com/office/powerpoint/2010/main" val="32405752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a:extLst>
              <a:ext uri="{FF2B5EF4-FFF2-40B4-BE49-F238E27FC236}">
                <a16:creationId xmlns:a16="http://schemas.microsoft.com/office/drawing/2014/main" id="{8CD58E7C-D0B9-43C5-80BF-393D6A464B3C}"/>
              </a:ext>
            </a:extLst>
          </p:cNvPr>
          <p:cNvSpPr txBox="1"/>
          <p:nvPr/>
        </p:nvSpPr>
        <p:spPr>
          <a:xfrm>
            <a:off x="1132568" y="581749"/>
            <a:ext cx="7394744" cy="1760398"/>
          </a:xfrm>
          <a:prstGeom prst="rect">
            <a:avLst/>
          </a:prstGeom>
          <a:noFill/>
        </p:spPr>
        <p:txBody>
          <a:bodyPr wrap="square" rtlCol="0">
            <a:noAutofit/>
          </a:bodyPr>
          <a:lstStyle/>
          <a:p>
            <a:r>
              <a:rPr lang="de-CH" sz="4000" b="1" dirty="0" err="1">
                <a:solidFill>
                  <a:srgbClr val="CB0F1E"/>
                </a:solidFill>
                <a:latin typeface="Calibri" panose="020F0502020204030204" pitchFamily="34" charset="0"/>
                <a:cs typeface="Arial" panose="020B0604020202020204" pitchFamily="34" charset="0"/>
              </a:rPr>
              <a:t>Expovina</a:t>
            </a:r>
            <a:r>
              <a:rPr lang="de-CH" sz="4000" b="1" dirty="0">
                <a:solidFill>
                  <a:srgbClr val="CB0F1E"/>
                </a:solidFill>
                <a:latin typeface="Calibri" panose="020F0502020204030204" pitchFamily="34" charset="0"/>
                <a:cs typeface="Arial" panose="020B0604020202020204" pitchFamily="34" charset="0"/>
              </a:rPr>
              <a:t> Primavera – die Frühlingsweinmesse</a:t>
            </a:r>
          </a:p>
        </p:txBody>
      </p:sp>
      <p:cxnSp>
        <p:nvCxnSpPr>
          <p:cNvPr id="15" name="Gerader Verbinder 14">
            <a:extLst>
              <a:ext uri="{FF2B5EF4-FFF2-40B4-BE49-F238E27FC236}">
                <a16:creationId xmlns:a16="http://schemas.microsoft.com/office/drawing/2014/main" id="{55E475E9-557B-4B5F-B460-B07D9EBA208F}"/>
              </a:ext>
            </a:extLst>
          </p:cNvPr>
          <p:cNvCxnSpPr>
            <a:cxnSpLocks/>
          </p:cNvCxnSpPr>
          <p:nvPr/>
        </p:nvCxnSpPr>
        <p:spPr>
          <a:xfrm>
            <a:off x="834190" y="72332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38D8AAD0-69E8-4DCA-B619-187147B48089}"/>
              </a:ext>
            </a:extLst>
          </p:cNvPr>
          <p:cNvSpPr txBox="1"/>
          <p:nvPr/>
        </p:nvSpPr>
        <p:spPr>
          <a:xfrm>
            <a:off x="834190" y="2219325"/>
            <a:ext cx="10116457" cy="1200329"/>
          </a:xfrm>
          <a:prstGeom prst="rect">
            <a:avLst/>
          </a:prstGeom>
          <a:noFill/>
        </p:spPr>
        <p:txBody>
          <a:bodyPr wrap="square" rtlCol="0">
            <a:spAutoFit/>
          </a:bodyPr>
          <a:lstStyle/>
          <a:p>
            <a:pPr>
              <a:lnSpc>
                <a:spcPct val="150000"/>
              </a:lnSpc>
            </a:pPr>
            <a:r>
              <a:rPr lang="de-DE" dirty="0">
                <a:latin typeface="Calibri" panose="020F0502020204030204" pitchFamily="34" charset="0"/>
              </a:rPr>
              <a:t>SI-Messe (jährlich im Frühling)</a:t>
            </a:r>
          </a:p>
          <a:p>
            <a:pPr>
              <a:lnSpc>
                <a:spcPct val="150000"/>
              </a:lnSpc>
            </a:pPr>
            <a:r>
              <a:rPr lang="de-DE" dirty="0">
                <a:latin typeface="Calibri" panose="020F0502020204030204" pitchFamily="34" charset="0"/>
              </a:rPr>
              <a:t>St. Gallen (SG)</a:t>
            </a:r>
          </a:p>
          <a:p>
            <a:endParaRPr lang="de-CH" dirty="0"/>
          </a:p>
        </p:txBody>
      </p:sp>
      <p:sp>
        <p:nvSpPr>
          <p:cNvPr id="7" name="Rechteck: abgerundete Ecken 6">
            <a:hlinkClick r:id="rId2"/>
            <a:extLst>
              <a:ext uri="{FF2B5EF4-FFF2-40B4-BE49-F238E27FC236}">
                <a16:creationId xmlns:a16="http://schemas.microsoft.com/office/drawing/2014/main" id="{F44DA8C8-07AC-4CF1-84F7-7B2265E7DE8F}"/>
              </a:ext>
            </a:extLst>
          </p:cNvPr>
          <p:cNvSpPr/>
          <p:nvPr/>
        </p:nvSpPr>
        <p:spPr>
          <a:xfrm>
            <a:off x="3697302" y="3429000"/>
            <a:ext cx="4830010" cy="2783890"/>
          </a:xfrm>
          <a:prstGeom prst="roundRect">
            <a:avLst/>
          </a:prstGeom>
          <a:noFill/>
          <a:ln w="57150">
            <a:solidFill>
              <a:srgbClr val="CB0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descr="Wiedergeben">
            <a:hlinkClick r:id="rId2"/>
            <a:extLst>
              <a:ext uri="{FF2B5EF4-FFF2-40B4-BE49-F238E27FC236}">
                <a16:creationId xmlns:a16="http://schemas.microsoft.com/office/drawing/2014/main" id="{F6FB36F5-0949-4C4D-A247-ED89F08AA1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6926" y="3632707"/>
            <a:ext cx="2942603" cy="2483000"/>
          </a:xfrm>
          <a:prstGeom prst="rect">
            <a:avLst/>
          </a:prstGeom>
        </p:spPr>
      </p:pic>
    </p:spTree>
    <p:extLst>
      <p:ext uri="{BB962C8B-B14F-4D97-AF65-F5344CB8AC3E}">
        <p14:creationId xmlns:p14="http://schemas.microsoft.com/office/powerpoint/2010/main" val="39663722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944B8-1F5D-4284-9E7D-F0CE4E5F30AC}"/>
              </a:ext>
            </a:extLst>
          </p:cNvPr>
          <p:cNvSpPr>
            <a:spLocks noGrp="1"/>
          </p:cNvSpPr>
          <p:nvPr>
            <p:ph type="ctrTitle"/>
          </p:nvPr>
        </p:nvSpPr>
        <p:spPr>
          <a:xfrm>
            <a:off x="5076825" y="1913637"/>
            <a:ext cx="6133397" cy="2387600"/>
          </a:xfrm>
        </p:spPr>
        <p:txBody>
          <a:bodyPr>
            <a:normAutofit/>
          </a:bodyPr>
          <a:lstStyle/>
          <a:p>
            <a:pPr algn="r"/>
            <a:r>
              <a:rPr lang="de-CH" sz="4400" b="1" dirty="0">
                <a:latin typeface="Calibri" panose="020F0502020204030204" pitchFamily="34" charset="0"/>
              </a:rPr>
              <a:t>FAQ: Häufige Fragen zum Messewesen</a:t>
            </a:r>
          </a:p>
        </p:txBody>
      </p:sp>
      <p:sp>
        <p:nvSpPr>
          <p:cNvPr id="3" name="Untertitel 2">
            <a:extLst>
              <a:ext uri="{FF2B5EF4-FFF2-40B4-BE49-F238E27FC236}">
                <a16:creationId xmlns:a16="http://schemas.microsoft.com/office/drawing/2014/main" id="{B396D917-1821-4045-8162-9AF96CEC0A08}"/>
              </a:ext>
            </a:extLst>
          </p:cNvPr>
          <p:cNvSpPr>
            <a:spLocks noGrp="1"/>
          </p:cNvSpPr>
          <p:nvPr>
            <p:ph type="subTitle" idx="1"/>
          </p:nvPr>
        </p:nvSpPr>
        <p:spPr>
          <a:xfrm>
            <a:off x="6430077" y="4301237"/>
            <a:ext cx="5761923" cy="2124998"/>
          </a:xfrm>
        </p:spPr>
        <p:txBody>
          <a:bodyPr anchor="b">
            <a:normAutofit/>
          </a:bodyPr>
          <a:lstStyle/>
          <a:p>
            <a:pPr algn="l">
              <a:lnSpc>
                <a:spcPct val="150000"/>
              </a:lnSpc>
            </a:pPr>
            <a:r>
              <a:rPr lang="de-DE" i="1" dirty="0">
                <a:latin typeface="Calibri" panose="020F0502020204030204" pitchFamily="34" charset="0"/>
              </a:rPr>
              <a:t>Hier schlage ich vor, dass wir auf eine Website verlinken.</a:t>
            </a:r>
          </a:p>
          <a:p>
            <a:pPr algn="r">
              <a:lnSpc>
                <a:spcPct val="120000"/>
              </a:lnSpc>
            </a:pPr>
            <a:endParaRPr lang="de-CH" sz="1000" dirty="0">
              <a:latin typeface="Calibri" panose="020F0502020204030204" pitchFamily="34" charset="0"/>
            </a:endParaRPr>
          </a:p>
          <a:p>
            <a:pPr algn="r">
              <a:lnSpc>
                <a:spcPct val="120000"/>
              </a:lnSpc>
            </a:pPr>
            <a:endParaRPr lang="de-CH" sz="1000" dirty="0">
              <a:latin typeface="Calibri" panose="020F0502020204030204" pitchFamily="34" charset="0"/>
            </a:endParaRPr>
          </a:p>
        </p:txBody>
      </p:sp>
      <p:sp>
        <p:nvSpPr>
          <p:cNvPr id="4" name="Rechteck 3">
            <a:extLst>
              <a:ext uri="{FF2B5EF4-FFF2-40B4-BE49-F238E27FC236}">
                <a16:creationId xmlns:a16="http://schemas.microsoft.com/office/drawing/2014/main" id="{38303A89-39E1-4074-B751-CBF20487DF5B}"/>
              </a:ext>
            </a:extLst>
          </p:cNvPr>
          <p:cNvSpPr/>
          <p:nvPr/>
        </p:nvSpPr>
        <p:spPr>
          <a:xfrm>
            <a:off x="-2106312" y="-116183"/>
            <a:ext cx="14601825" cy="7090365"/>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4187836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Grafik 2" descr="Ein Bild, das Text, Flughafen enthält.&#10;&#10;Automatisch generierte Beschreibung">
            <a:extLst>
              <a:ext uri="{FF2B5EF4-FFF2-40B4-BE49-F238E27FC236}">
                <a16:creationId xmlns:a16="http://schemas.microsoft.com/office/drawing/2014/main" id="{079F81CD-28C8-4D48-90B1-D3C781921F72}"/>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t="15429"/>
          <a:stretch/>
        </p:blipFill>
        <p:spPr>
          <a:xfrm>
            <a:off x="20" y="1282"/>
            <a:ext cx="12191980" cy="6856718"/>
          </a:xfrm>
          <a:prstGeom prst="rect">
            <a:avLst/>
          </a:prstGeom>
        </p:spPr>
      </p:pic>
      <p:sp>
        <p:nvSpPr>
          <p:cNvPr id="5" name="Rechteck 4">
            <a:extLst>
              <a:ext uri="{FF2B5EF4-FFF2-40B4-BE49-F238E27FC236}">
                <a16:creationId xmlns:a16="http://schemas.microsoft.com/office/drawing/2014/main" id="{E6366D4F-2D0F-44B9-928A-7A50D60C200E}"/>
              </a:ext>
            </a:extLst>
          </p:cNvPr>
          <p:cNvSpPr/>
          <p:nvPr/>
        </p:nvSpPr>
        <p:spPr>
          <a:xfrm>
            <a:off x="0" y="-255181"/>
            <a:ext cx="12695648" cy="7113181"/>
          </a:xfrm>
          <a:prstGeom prst="rect">
            <a:avLst/>
          </a:prstGeom>
          <a:solidFill>
            <a:srgbClr val="CB0F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Rechteck 1">
            <a:extLst>
              <a:ext uri="{FF2B5EF4-FFF2-40B4-BE49-F238E27FC236}">
                <a16:creationId xmlns:a16="http://schemas.microsoft.com/office/drawing/2014/main" id="{38F1E399-01F9-4492-95BF-5CDBB4A7DF6E}"/>
              </a:ext>
            </a:extLst>
          </p:cNvPr>
          <p:cNvSpPr/>
          <p:nvPr/>
        </p:nvSpPr>
        <p:spPr>
          <a:xfrm>
            <a:off x="6129926" y="-127591"/>
            <a:ext cx="4757863" cy="7113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cxnSp>
        <p:nvCxnSpPr>
          <p:cNvPr id="6" name="Gerader Verbinder 5">
            <a:extLst>
              <a:ext uri="{FF2B5EF4-FFF2-40B4-BE49-F238E27FC236}">
                <a16:creationId xmlns:a16="http://schemas.microsoft.com/office/drawing/2014/main" id="{189F177A-619A-4031-AA1E-825BA2EFAFD8}"/>
              </a:ext>
            </a:extLst>
          </p:cNvPr>
          <p:cNvCxnSpPr>
            <a:cxnSpLocks/>
          </p:cNvCxnSpPr>
          <p:nvPr/>
        </p:nvCxnSpPr>
        <p:spPr>
          <a:xfrm>
            <a:off x="6805701" y="704278"/>
            <a:ext cx="0" cy="955334"/>
          </a:xfrm>
          <a:prstGeom prst="line">
            <a:avLst/>
          </a:prstGeom>
          <a:ln w="38100">
            <a:solidFill>
              <a:srgbClr val="CB0F1E"/>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A43F7CEE-2882-43C3-B12A-066C9E9082BE}"/>
              </a:ext>
            </a:extLst>
          </p:cNvPr>
          <p:cNvSpPr txBox="1"/>
          <p:nvPr/>
        </p:nvSpPr>
        <p:spPr>
          <a:xfrm>
            <a:off x="7023620" y="704278"/>
            <a:ext cx="3821288" cy="1760398"/>
          </a:xfrm>
          <a:prstGeom prst="rect">
            <a:avLst/>
          </a:prstGeom>
          <a:noFill/>
        </p:spPr>
        <p:txBody>
          <a:bodyPr wrap="square" rtlCol="0">
            <a:noAutofit/>
          </a:bodyPr>
          <a:lstStyle/>
          <a:p>
            <a:pPr>
              <a:spcBef>
                <a:spcPts val="1200"/>
              </a:spcBef>
              <a:spcAft>
                <a:spcPts val="1200"/>
              </a:spcAft>
            </a:pPr>
            <a:r>
              <a:rPr lang="de-DE" sz="3600" dirty="0">
                <a:latin typeface="Calibri" panose="020F0502020204030204" pitchFamily="34" charset="0"/>
              </a:rPr>
              <a:t>Messeportrait »</a:t>
            </a:r>
            <a:r>
              <a:rPr lang="de-DE" sz="3600" dirty="0" err="1">
                <a:latin typeface="Calibri" panose="020F0502020204030204" pitchFamily="34" charset="0"/>
              </a:rPr>
              <a:t>Igeho</a:t>
            </a:r>
            <a:r>
              <a:rPr lang="de-DE" sz="3600" dirty="0">
                <a:latin typeface="Calibri" panose="020F0502020204030204" pitchFamily="34" charset="0"/>
              </a:rPr>
              <a:t>«</a:t>
            </a:r>
            <a:br>
              <a:rPr lang="de-DE" sz="4000" dirty="0"/>
            </a:br>
            <a:r>
              <a:rPr lang="de-DE" sz="1400" dirty="0">
                <a:latin typeface="Calibri" panose="020F0502020204030204" pitchFamily="34" charset="0"/>
              </a:rPr>
              <a:t>als Beispiel einer vertikalen Fachmesse</a:t>
            </a:r>
            <a:endParaRPr lang="de-CH" sz="4000" b="1" dirty="0">
              <a:solidFill>
                <a:srgbClr val="CB0F1E"/>
              </a:solidFill>
              <a:latin typeface="Calibri" panose="020F0502020204030204" pitchFamily="34" charset="0"/>
              <a:cs typeface="Arial" panose="020B0604020202020204" pitchFamily="34" charset="0"/>
            </a:endParaRPr>
          </a:p>
        </p:txBody>
      </p:sp>
      <p:pic>
        <p:nvPicPr>
          <p:cNvPr id="9" name="Grafik 8">
            <a:extLst>
              <a:ext uri="{FF2B5EF4-FFF2-40B4-BE49-F238E27FC236}">
                <a16:creationId xmlns:a16="http://schemas.microsoft.com/office/drawing/2014/main" id="{D2EC1A40-0D47-4B80-80AE-0B31376C9F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850" y="5135572"/>
            <a:ext cx="2107494" cy="1188703"/>
          </a:xfrm>
          <a:prstGeom prst="rect">
            <a:avLst/>
          </a:prstGeom>
        </p:spPr>
      </p:pic>
      <p:sp>
        <p:nvSpPr>
          <p:cNvPr id="4" name="Textfeld 3">
            <a:extLst>
              <a:ext uri="{FF2B5EF4-FFF2-40B4-BE49-F238E27FC236}">
                <a16:creationId xmlns:a16="http://schemas.microsoft.com/office/drawing/2014/main" id="{7466022C-8B6A-48B7-A694-C0E89D89D880}"/>
              </a:ext>
            </a:extLst>
          </p:cNvPr>
          <p:cNvSpPr txBox="1"/>
          <p:nvPr/>
        </p:nvSpPr>
        <p:spPr>
          <a:xfrm>
            <a:off x="6536766" y="2562023"/>
            <a:ext cx="4135661" cy="2126864"/>
          </a:xfrm>
          <a:prstGeom prst="rect">
            <a:avLst/>
          </a:prstGeom>
          <a:noFill/>
        </p:spPr>
        <p:txBody>
          <a:bodyPr wrap="square" rtlCol="0">
            <a:spAutoFit/>
          </a:bodyPr>
          <a:lstStyle/>
          <a:p>
            <a:pPr>
              <a:lnSpc>
                <a:spcPct val="150000"/>
              </a:lnSpc>
            </a:pPr>
            <a:r>
              <a:rPr lang="de-DE" dirty="0">
                <a:latin typeface="Calibri" panose="020F0502020204030204" pitchFamily="34" charset="0"/>
              </a:rPr>
              <a:t>Die </a:t>
            </a:r>
            <a:r>
              <a:rPr lang="de-DE" dirty="0" err="1">
                <a:latin typeface="Calibri" panose="020F0502020204030204" pitchFamily="34" charset="0"/>
              </a:rPr>
              <a:t>Igeho</a:t>
            </a:r>
            <a:r>
              <a:rPr lang="de-DE" dirty="0">
                <a:latin typeface="Calibri" panose="020F0502020204030204" pitchFamily="34" charset="0"/>
              </a:rPr>
              <a:t> (alle 2 Jahre im Herbst in Basel) gilt als bedeutendste »Internationale Fachmesse für Hotellerie, Gastronomie, Take-away und Care-Institutionen« in der Schweiz.</a:t>
            </a:r>
          </a:p>
        </p:txBody>
      </p:sp>
    </p:spTree>
    <p:extLst>
      <p:ext uri="{BB962C8B-B14F-4D97-AF65-F5344CB8AC3E}">
        <p14:creationId xmlns:p14="http://schemas.microsoft.com/office/powerpoint/2010/main" val="89055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6E16BFC-ABD0-48A0-BC65-E01F17DEE4FB}"/>
              </a:ext>
            </a:extLst>
          </p:cNvPr>
          <p:cNvSpPr/>
          <p:nvPr/>
        </p:nvSpPr>
        <p:spPr>
          <a:xfrm>
            <a:off x="0" y="-1"/>
            <a:ext cx="12192000" cy="6858001"/>
          </a:xfrm>
          <a:prstGeom prst="rect">
            <a:avLst/>
          </a:prstGeom>
          <a:solidFill>
            <a:srgbClr val="CB0F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a:extLst>
              <a:ext uri="{FF2B5EF4-FFF2-40B4-BE49-F238E27FC236}">
                <a16:creationId xmlns:a16="http://schemas.microsoft.com/office/drawing/2014/main" id="{BD806301-CB79-440E-87D3-ED2E65F96A52}"/>
              </a:ext>
            </a:extLst>
          </p:cNvPr>
          <p:cNvSpPr txBox="1"/>
          <p:nvPr/>
        </p:nvSpPr>
        <p:spPr>
          <a:xfrm>
            <a:off x="2127179" y="581749"/>
            <a:ext cx="9546415" cy="1264659"/>
          </a:xfrm>
          <a:prstGeom prst="rect">
            <a:avLst/>
          </a:prstGeom>
          <a:noFill/>
        </p:spPr>
        <p:txBody>
          <a:bodyPr wrap="square" rtlCol="0">
            <a:noAutofit/>
          </a:bodyPr>
          <a:lstStyle/>
          <a:p>
            <a:r>
              <a:rPr lang="de-CH" sz="4000" b="1" dirty="0">
                <a:solidFill>
                  <a:srgbClr val="FFFFFF"/>
                </a:solidFill>
                <a:latin typeface="Arial" panose="020B0604020202020204" pitchFamily="34" charset="0"/>
                <a:cs typeface="Arial" panose="020B0604020202020204" pitchFamily="34" charset="0"/>
              </a:rPr>
              <a:t>VIDEO: </a:t>
            </a:r>
            <a:r>
              <a:rPr lang="de-CH" sz="3200" dirty="0">
                <a:solidFill>
                  <a:srgbClr val="FFFFFF"/>
                </a:solidFill>
                <a:latin typeface="Calibri" panose="020F0502020204030204" pitchFamily="34" charset="0"/>
              </a:rPr>
              <a:t>Messeportrait »</a:t>
            </a:r>
            <a:r>
              <a:rPr lang="de-CH" sz="3200" dirty="0" err="1">
                <a:solidFill>
                  <a:srgbClr val="FFFFFF"/>
                </a:solidFill>
                <a:latin typeface="Calibri" panose="020F0502020204030204" pitchFamily="34" charset="0"/>
              </a:rPr>
              <a:t>Igeho</a:t>
            </a:r>
            <a:r>
              <a:rPr lang="de-CH" sz="3200" dirty="0">
                <a:solidFill>
                  <a:srgbClr val="FFFFFF"/>
                </a:solidFill>
                <a:latin typeface="Calibri" panose="020F0502020204030204" pitchFamily="34" charset="0"/>
              </a:rPr>
              <a:t>«</a:t>
            </a:r>
            <a:br>
              <a:rPr lang="de-CH" sz="3200" dirty="0">
                <a:solidFill>
                  <a:srgbClr val="FFFFFF"/>
                </a:solidFill>
                <a:latin typeface="Calibri" panose="020F0502020204030204" pitchFamily="34" charset="0"/>
              </a:rPr>
            </a:br>
            <a:r>
              <a:rPr lang="de-CH" sz="2000" dirty="0">
                <a:solidFill>
                  <a:srgbClr val="FFFFFF"/>
                </a:solidFill>
                <a:latin typeface="Calibri" panose="020F0502020204030204" pitchFamily="34" charset="0"/>
              </a:rPr>
              <a:t>als Beispiel einer vertikalen Fachmesse</a:t>
            </a:r>
            <a:endParaRPr lang="de-CH" sz="3200" dirty="0">
              <a:solidFill>
                <a:srgbClr val="FFFFFF"/>
              </a:solidFill>
              <a:latin typeface="Calibri" panose="020F0502020204030204" pitchFamily="34" charset="0"/>
            </a:endParaRPr>
          </a:p>
          <a:p>
            <a:endParaRPr lang="de-CH" sz="4000" b="1" dirty="0">
              <a:solidFill>
                <a:srgbClr val="FFFFFF"/>
              </a:solidFill>
              <a:latin typeface="Calibri" panose="020F0502020204030204" pitchFamily="34" charset="0"/>
              <a:cs typeface="Arial" panose="020B0604020202020204" pitchFamily="34" charset="0"/>
            </a:endParaRPr>
          </a:p>
        </p:txBody>
      </p:sp>
      <p:cxnSp>
        <p:nvCxnSpPr>
          <p:cNvPr id="13" name="Gerader Verbinder 12">
            <a:extLst>
              <a:ext uri="{FF2B5EF4-FFF2-40B4-BE49-F238E27FC236}">
                <a16:creationId xmlns:a16="http://schemas.microsoft.com/office/drawing/2014/main" id="{64ECA48F-A7FB-4360-AE65-CBFAFEA2D5DA}"/>
              </a:ext>
            </a:extLst>
          </p:cNvPr>
          <p:cNvCxnSpPr>
            <a:cxnSpLocks/>
          </p:cNvCxnSpPr>
          <p:nvPr/>
        </p:nvCxnSpPr>
        <p:spPr>
          <a:xfrm>
            <a:off x="1828801" y="723328"/>
            <a:ext cx="0" cy="955334"/>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Grafik 7" descr="Lupe">
            <a:extLst>
              <a:ext uri="{FF2B5EF4-FFF2-40B4-BE49-F238E27FC236}">
                <a16:creationId xmlns:a16="http://schemas.microsoft.com/office/drawing/2014/main" id="{52D48DB1-FF1B-43C7-A479-FFD50732DF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402" y="629875"/>
            <a:ext cx="792000" cy="792000"/>
          </a:xfrm>
          <a:prstGeom prst="rect">
            <a:avLst/>
          </a:prstGeom>
        </p:spPr>
      </p:pic>
      <p:grpSp>
        <p:nvGrpSpPr>
          <p:cNvPr id="3" name="Gruppieren 2">
            <a:extLst>
              <a:ext uri="{FF2B5EF4-FFF2-40B4-BE49-F238E27FC236}">
                <a16:creationId xmlns:a16="http://schemas.microsoft.com/office/drawing/2014/main" id="{24EAA123-7A48-46D9-9282-DA1B2F07ABBE}"/>
              </a:ext>
            </a:extLst>
          </p:cNvPr>
          <p:cNvGrpSpPr/>
          <p:nvPr/>
        </p:nvGrpSpPr>
        <p:grpSpPr>
          <a:xfrm>
            <a:off x="3611979" y="2454237"/>
            <a:ext cx="5101391" cy="2967267"/>
            <a:chOff x="3611979" y="2454237"/>
            <a:chExt cx="5101391" cy="2967267"/>
          </a:xfrm>
        </p:grpSpPr>
        <p:sp>
          <p:nvSpPr>
            <p:cNvPr id="10" name="Rechteck: abgerundete Ecken 9">
              <a:extLst>
                <a:ext uri="{FF2B5EF4-FFF2-40B4-BE49-F238E27FC236}">
                  <a16:creationId xmlns:a16="http://schemas.microsoft.com/office/drawing/2014/main" id="{DF6017D8-AB8D-4DFA-84F6-B5616D592698}"/>
                </a:ext>
              </a:extLst>
            </p:cNvPr>
            <p:cNvSpPr/>
            <p:nvPr/>
          </p:nvSpPr>
          <p:spPr>
            <a:xfrm>
              <a:off x="3611979" y="2454237"/>
              <a:ext cx="5101391" cy="2967267"/>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6" name="Grafik 15" descr="Wiedergeben">
              <a:hlinkClick r:id="rId4"/>
              <a:extLst>
                <a:ext uri="{FF2B5EF4-FFF2-40B4-BE49-F238E27FC236}">
                  <a16:creationId xmlns:a16="http://schemas.microsoft.com/office/drawing/2014/main" id="{5E23E21A-7E92-4B96-8118-8DB29A3FA5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8871" y="2685965"/>
              <a:ext cx="2967267" cy="2503811"/>
            </a:xfrm>
            <a:prstGeom prst="rect">
              <a:avLst/>
            </a:prstGeom>
          </p:spPr>
        </p:pic>
      </p:grpSp>
    </p:spTree>
    <p:extLst>
      <p:ext uri="{BB962C8B-B14F-4D97-AF65-F5344CB8AC3E}">
        <p14:creationId xmlns:p14="http://schemas.microsoft.com/office/powerpoint/2010/main" val="8629265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3278</Words>
  <Application>Microsoft Office PowerPoint</Application>
  <PresentationFormat>Breitbild</PresentationFormat>
  <Paragraphs>423</Paragraphs>
  <Slides>79</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79</vt:i4>
      </vt:variant>
    </vt:vector>
  </HeadingPairs>
  <TitlesOfParts>
    <vt:vector size="84" baseType="lpstr">
      <vt:lpstr>Arial</vt:lpstr>
      <vt:lpstr>Calibri</vt:lpstr>
      <vt:lpstr>Calibri Light</vt:lpstr>
      <vt:lpstr>Mont Bold</vt:lpstr>
      <vt:lpstr>Office</vt:lpstr>
      <vt:lpstr>Orientierung und Begriffe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Neue Formate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Nachdem wir uns zunächst mit den Begrifflichkeiten und Formaten beschäftigt haben, wenden wir uns dem Medium Messe nunmehr von der modellhaften Seite zu.  Denn auch wenn Messen den Menschen mit allen Sinnen auch emotional und spontan ansprechen, so steckt doch eine beeindruckende Systematik dahinter.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Glossar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FAQ: Häufige Fragen zum Messewesen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FREI Stephanie</dc:creator>
  <cp:lastModifiedBy>CLAUSEN Viviane</cp:lastModifiedBy>
  <cp:revision>118</cp:revision>
  <dcterms:created xsi:type="dcterms:W3CDTF">2021-02-16T08:44:21Z</dcterms:created>
  <dcterms:modified xsi:type="dcterms:W3CDTF">2021-06-17T07:04:45Z</dcterms:modified>
</cp:coreProperties>
</file>